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77" r:id="rId6"/>
    <p:sldId id="260" r:id="rId7"/>
    <p:sldId id="278" r:id="rId8"/>
    <p:sldId id="261" r:id="rId9"/>
    <p:sldId id="279" r:id="rId10"/>
    <p:sldId id="262" r:id="rId11"/>
    <p:sldId id="280" r:id="rId12"/>
    <p:sldId id="263" r:id="rId13"/>
    <p:sldId id="281" r:id="rId14"/>
    <p:sldId id="264" r:id="rId15"/>
    <p:sldId id="282" r:id="rId16"/>
    <p:sldId id="265" r:id="rId17"/>
    <p:sldId id="283" r:id="rId18"/>
    <p:sldId id="266" r:id="rId19"/>
    <p:sldId id="284" r:id="rId20"/>
    <p:sldId id="267" r:id="rId21"/>
    <p:sldId id="285" r:id="rId22"/>
    <p:sldId id="268" r:id="rId23"/>
    <p:sldId id="286" r:id="rId24"/>
    <p:sldId id="269" r:id="rId25"/>
    <p:sldId id="287" r:id="rId26"/>
    <p:sldId id="270" r:id="rId27"/>
    <p:sldId id="288" r:id="rId28"/>
    <p:sldId id="271" r:id="rId29"/>
    <p:sldId id="289" r:id="rId30"/>
    <p:sldId id="272" r:id="rId31"/>
    <p:sldId id="290" r:id="rId32"/>
    <p:sldId id="273" r:id="rId33"/>
    <p:sldId id="291" r:id="rId34"/>
    <p:sldId id="274" r:id="rId35"/>
    <p:sldId id="292" r:id="rId36"/>
    <p:sldId id="276" r:id="rId37"/>
    <p:sldId id="293" r:id="rId38"/>
    <p:sldId id="275" r:id="rId39"/>
    <p:sldId id="294"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94660"/>
  </p:normalViewPr>
  <p:slideViewPr>
    <p:cSldViewPr>
      <p:cViewPr varScale="1">
        <p:scale>
          <a:sx n="57" d="100"/>
          <a:sy n="57" d="100"/>
        </p:scale>
        <p:origin x="-96"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D71FE-38A7-4BEC-9B1F-D23516C16EAF}" type="datetimeFigureOut">
              <a:rPr kumimoji="1" lang="ja-JP" altLang="en-US" smtClean="0"/>
              <a:t>2017/11/10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EE314-EEB9-405F-BF35-59E9EF943415}" type="slidenum">
              <a:rPr kumimoji="1" lang="ja-JP" altLang="en-US" smtClean="0"/>
              <a:t>‹#›</a:t>
            </a:fld>
            <a:endParaRPr kumimoji="1" lang="ja-JP" altLang="en-US"/>
          </a:p>
        </p:txBody>
      </p:sp>
    </p:spTree>
    <p:extLst>
      <p:ext uri="{BB962C8B-B14F-4D97-AF65-F5344CB8AC3E}">
        <p14:creationId xmlns:p14="http://schemas.microsoft.com/office/powerpoint/2010/main" val="36709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0265" y="2060848"/>
            <a:ext cx="6423471" cy="2604239"/>
          </a:xfrm>
          <a:solidFill>
            <a:srgbClr val="0000FF"/>
          </a:solidFill>
          <a:ln>
            <a:noFill/>
          </a:ln>
        </p:spPr>
        <p:txBody>
          <a:bodyPr/>
          <a:lstStyle>
            <a:lvl1pPr>
              <a:defRPr>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4725144"/>
            <a:ext cx="6400800" cy="913656"/>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23046D49-A365-4471-B6E4-90A9184CC54F}" type="datetimeFigureOut">
              <a:rPr lang="ja-JP" altLang="en-US" smtClean="0"/>
              <a:pPr/>
              <a:t>2017/11/10</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BY </a:t>
            </a:r>
            <a:r>
              <a:rPr lang="ja-JP" altLang="en-US" dirty="0" smtClean="0"/>
              <a:t>下諏訪町を考えるプロジェクト</a:t>
            </a:r>
            <a:endParaRPr lang="ja-JP" altLang="en-US" dirty="0"/>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B965AEFC-B7E3-4411-8D52-6A655CF734BC}" type="slidenum">
              <a:rPr lang="ja-JP" altLang="en-US" smtClean="0"/>
              <a:pPr/>
              <a:t>‹#›</a:t>
            </a:fld>
            <a:endParaRPr lang="ja-JP" altLang="en-US"/>
          </a:p>
        </p:txBody>
      </p:sp>
    </p:spTree>
    <p:extLst>
      <p:ext uri="{BB962C8B-B14F-4D97-AF65-F5344CB8AC3E}">
        <p14:creationId xmlns:p14="http://schemas.microsoft.com/office/powerpoint/2010/main" val="34574730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26936397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209617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27384"/>
            <a:ext cx="8229600" cy="484745"/>
          </a:xfrm>
          <a:solidFill>
            <a:srgbClr val="0000FF"/>
          </a:solidFill>
        </p:spPr>
        <p:txBody>
          <a:bodyPr>
            <a:noAutofit/>
          </a:bodyPr>
          <a:lstStyle>
            <a:lvl1pPr algn="l">
              <a:defRPr sz="2000">
                <a:solidFill>
                  <a:schemeClr val="bg1"/>
                </a:solidFill>
              </a:defRPr>
            </a:lvl1pPr>
          </a:lstStyle>
          <a:p>
            <a:r>
              <a:rPr kumimoji="1" lang="ja-JP" altLang="en-US" smtClean="0"/>
              <a:t>マスター タイトルの書式設定</a:t>
            </a:r>
            <a:endParaRPr kumimoji="1" lang="ja-JP" altLang="en-US"/>
          </a:p>
        </p:txBody>
      </p:sp>
      <p:sp>
        <p:nvSpPr>
          <p:cNvPr id="4" name="日付プレースホルダー 3"/>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5" name="フッター プレースホルダー 4"/>
          <p:cNvSpPr>
            <a:spLocks noGrp="1"/>
          </p:cNvSpPr>
          <p:nvPr>
            <p:ph type="ftr" sz="quarter" idx="11"/>
          </p:nvPr>
        </p:nvSpPr>
        <p:spPr/>
        <p:txBody>
          <a:bodyPr/>
          <a:lstStyle/>
          <a:p>
            <a:r>
              <a:rPr lang="en-US" altLang="ja-JP" dirty="0" smtClean="0"/>
              <a:t>BY </a:t>
            </a:r>
            <a:r>
              <a:rPr lang="ja-JP" altLang="en-US" dirty="0" smtClean="0"/>
              <a:t>下諏訪町を考えるプロジェクト</a:t>
            </a:r>
          </a:p>
        </p:txBody>
      </p:sp>
      <p:sp>
        <p:nvSpPr>
          <p:cNvPr id="6" name="スライド番号プレースホルダー 5"/>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
        <p:nvSpPr>
          <p:cNvPr id="9" name="テキスト プレースホルダー 8"/>
          <p:cNvSpPr>
            <a:spLocks noGrp="1"/>
          </p:cNvSpPr>
          <p:nvPr>
            <p:ph type="body" sz="quarter" idx="13"/>
          </p:nvPr>
        </p:nvSpPr>
        <p:spPr>
          <a:xfrm>
            <a:off x="251520" y="620688"/>
            <a:ext cx="8496300" cy="719138"/>
          </a:xfrm>
          <a:solidFill>
            <a:schemeClr val="bg1"/>
          </a:solidFill>
          <a:ln w="28575">
            <a:solidFill>
              <a:schemeClr val="tx1"/>
            </a:solidFill>
          </a:ln>
        </p:spPr>
        <p:txBody>
          <a:bodyPr>
            <a:normAutofit/>
          </a:bodyPr>
          <a:lstStyle>
            <a:lvl1pPr marL="342900" indent="-342900">
              <a:buFont typeface="Wingdings" panose="05000000000000000000" pitchFamily="2" charset="2"/>
              <a:buChar char="n"/>
              <a:defRPr sz="2000"/>
            </a:lvl1pPr>
          </a:lstStyle>
          <a:p>
            <a:pPr lvl="0"/>
            <a:r>
              <a:rPr kumimoji="1" lang="ja-JP" altLang="en-US" dirty="0" smtClean="0"/>
              <a:t>マスター テキストの書式設定</a:t>
            </a:r>
          </a:p>
        </p:txBody>
      </p:sp>
    </p:spTree>
    <p:extLst>
      <p:ext uri="{BB962C8B-B14F-4D97-AF65-F5344CB8AC3E}">
        <p14:creationId xmlns:p14="http://schemas.microsoft.com/office/powerpoint/2010/main" val="1769072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4030541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38832853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28840150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8661091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18456466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20718776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046D49-A365-4471-B6E4-90A9184CC54F}" type="datetimeFigureOut">
              <a:rPr kumimoji="1" lang="ja-JP" altLang="en-US" smtClean="0"/>
              <a:t>2017/11/10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965AEFC-B7E3-4411-8D52-6A655CF734BC}" type="slidenum">
              <a:rPr kumimoji="1" lang="ja-JP" altLang="en-US" smtClean="0"/>
              <a:t>‹#›</a:t>
            </a:fld>
            <a:endParaRPr kumimoji="1" lang="ja-JP" altLang="en-US"/>
          </a:p>
        </p:txBody>
      </p:sp>
    </p:spTree>
    <p:extLst>
      <p:ext uri="{BB962C8B-B14F-4D97-AF65-F5344CB8AC3E}">
        <p14:creationId xmlns:p14="http://schemas.microsoft.com/office/powerpoint/2010/main" val="2845338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23046D49-A365-4471-B6E4-90A9184CC54F}" type="datetimeFigureOut">
              <a:rPr lang="ja-JP" altLang="en-US" smtClean="0"/>
              <a:pPr/>
              <a:t>2017/11/10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BY </a:t>
            </a:r>
            <a:r>
              <a:rPr lang="ja-JP" altLang="en-US" dirty="0" smtClean="0"/>
              <a:t>下諏訪町を考えるプロジェクト</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965AEFC-B7E3-4411-8D52-6A655CF734BC}" type="slidenum">
              <a:rPr lang="ja-JP" altLang="en-US" smtClean="0"/>
              <a:pPr/>
              <a:t>‹#›</a:t>
            </a:fld>
            <a:endParaRPr lang="ja-JP" altLang="en-US"/>
          </a:p>
        </p:txBody>
      </p:sp>
    </p:spTree>
    <p:extLst>
      <p:ext uri="{BB962C8B-B14F-4D97-AF65-F5344CB8AC3E}">
        <p14:creationId xmlns:p14="http://schemas.microsoft.com/office/powerpoint/2010/main" val="427445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下諏訪ＳＤＧｓ企画書</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lang="en-US" altLang="ja-JP" smtClean="0"/>
              <a:t>BY </a:t>
            </a:r>
            <a:r>
              <a:rPr lang="ja-JP" altLang="en-US" smtClean="0"/>
              <a:t>下諏訪町を考えるプロジェクト</a:t>
            </a:r>
            <a:endParaRPr lang="ja-JP" altLang="en-US" dirty="0"/>
          </a:p>
        </p:txBody>
      </p:sp>
    </p:spTree>
    <p:extLst>
      <p:ext uri="{BB962C8B-B14F-4D97-AF65-F5344CB8AC3E}">
        <p14:creationId xmlns:p14="http://schemas.microsoft.com/office/powerpoint/2010/main" val="3890157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600" dirty="0"/>
              <a:t>目標</a:t>
            </a:r>
            <a:r>
              <a:rPr lang="en-US" altLang="ja-JP" sz="1600" dirty="0"/>
              <a:t>4</a:t>
            </a:r>
            <a:r>
              <a:rPr lang="ja-JP" altLang="en-US" sz="1600" dirty="0"/>
              <a:t>：すべての人々に包摂的かつ公平で質の高い教育</a:t>
            </a:r>
            <a:r>
              <a:rPr lang="ja-JP" altLang="en-US" sz="1600" dirty="0" smtClean="0"/>
              <a:t>を</a:t>
            </a:r>
            <a:r>
              <a:rPr lang="ja-JP" altLang="en-US" sz="1600" dirty="0"/>
              <a:t>提供</a:t>
            </a:r>
            <a:r>
              <a:rPr lang="ja-JP" altLang="en-US" sz="1600" dirty="0" smtClean="0"/>
              <a:t>し</a:t>
            </a:r>
            <a:r>
              <a:rPr lang="ja-JP" altLang="en-US" sz="1600" dirty="0"/>
              <a:t>、 生涯学習の機会を促進する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5" y="1471407"/>
            <a:ext cx="1481059"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010748163"/>
              </p:ext>
            </p:extLst>
          </p:nvPr>
        </p:nvGraphicFramePr>
        <p:xfrm>
          <a:off x="1691680" y="1196756"/>
          <a:ext cx="7272808" cy="5544610"/>
        </p:xfrm>
        <a:graphic>
          <a:graphicData uri="http://schemas.openxmlformats.org/drawingml/2006/table">
            <a:tbl>
              <a:tblPr>
                <a:tableStyleId>{616DA210-FB5B-4158-B5E0-FEB733F419BA}</a:tableStyleId>
              </a:tblPr>
              <a:tblGrid>
                <a:gridCol w="7272808"/>
              </a:tblGrid>
              <a:tr h="482255">
                <a:tc>
                  <a:txBody>
                    <a:bodyPr/>
                    <a:lstStyle/>
                    <a:p>
                      <a:pPr algn="l" fontAlgn="ctr"/>
                      <a:r>
                        <a:rPr lang="en-US" altLang="ja-JP" sz="1400" u="none" strike="noStrike" dirty="0">
                          <a:effectLst/>
                        </a:rPr>
                        <a:t>4.1</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年までに、すべての子どもが男女の区別なく、適切かつ効果的な学習成果をもたらす、無償かつ公正で質の高い初等教育及び中等教育を修了できるようにする。</a:t>
                      </a: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r>
                        <a:rPr lang="en-US" altLang="ja-JP" sz="1400" u="none" strike="noStrike">
                          <a:effectLst/>
                        </a:rPr>
                        <a:t>4.2</a:t>
                      </a:r>
                      <a:r>
                        <a:rPr lang="ja-JP" altLang="en-US" sz="1400" u="none" strike="noStrike">
                          <a:effectLst/>
                        </a:rPr>
                        <a:t>　</a:t>
                      </a:r>
                      <a:r>
                        <a:rPr lang="en-US" altLang="ja-JP" sz="1400" u="none" strike="noStrike">
                          <a:effectLst/>
                        </a:rPr>
                        <a:t>2030</a:t>
                      </a:r>
                      <a:r>
                        <a:rPr lang="ja-JP" altLang="en-US" sz="1400" u="none" strike="noStrike">
                          <a:effectLst/>
                        </a:rPr>
                        <a:t>年までに、すべての子どもが男女の区別なく、質の高い乳幼児の発達・ケア及び就学前教育にアクセスすることにより、初等教育を受ける準備が整うようにする。</a:t>
                      </a:r>
                      <a:endParaRPr lang="ja-JP" altLang="en-US" sz="1400" b="0" i="0" u="none" strike="noStrike">
                        <a:solidFill>
                          <a:srgbClr val="070B0C"/>
                        </a:solidFill>
                        <a:effectLst/>
                        <a:latin typeface="Roboto"/>
                      </a:endParaRPr>
                    </a:p>
                  </a:txBody>
                  <a:tcPr marL="14090" marR="783" marT="783" marB="0" anchor="ctr"/>
                </a:tc>
              </a:tr>
              <a:tr h="482255">
                <a:tc>
                  <a:txBody>
                    <a:bodyPr/>
                    <a:lstStyle/>
                    <a:p>
                      <a:pPr algn="l" fontAlgn="ctr"/>
                      <a:r>
                        <a:rPr lang="en-US" altLang="ja-JP" sz="1400" u="none" strike="noStrike">
                          <a:effectLst/>
                        </a:rPr>
                        <a:t>4.3</a:t>
                      </a:r>
                      <a:r>
                        <a:rPr lang="ja-JP" altLang="en-US" sz="1400" u="none" strike="noStrike">
                          <a:effectLst/>
                        </a:rPr>
                        <a:t>　</a:t>
                      </a:r>
                      <a:r>
                        <a:rPr lang="en-US" altLang="ja-JP" sz="1400" u="none" strike="noStrike">
                          <a:effectLst/>
                        </a:rPr>
                        <a:t>2030</a:t>
                      </a:r>
                      <a:r>
                        <a:rPr lang="ja-JP" altLang="en-US" sz="1400" u="none" strike="noStrike">
                          <a:effectLst/>
                        </a:rPr>
                        <a:t>年までに、すべての人々が男女の区別なく、手の届く質の高い技術教育・職業教育及び大学を含む高等教育への平等なアクセスを得られるようにする。</a:t>
                      </a:r>
                      <a:endParaRPr lang="ja-JP" altLang="en-US" sz="1400" b="0" i="0" u="none" strike="noStrike">
                        <a:solidFill>
                          <a:srgbClr val="070B0C"/>
                        </a:solidFill>
                        <a:effectLst/>
                        <a:latin typeface="Roboto"/>
                      </a:endParaRPr>
                    </a:p>
                  </a:txBody>
                  <a:tcPr marL="14090" marR="783" marT="783" marB="0" anchor="ctr"/>
                </a:tc>
              </a:tr>
              <a:tr h="482255">
                <a:tc>
                  <a:txBody>
                    <a:bodyPr/>
                    <a:lstStyle/>
                    <a:p>
                      <a:pPr algn="l" fontAlgn="ctr"/>
                      <a:r>
                        <a:rPr lang="en-US" altLang="ja-JP" sz="1400" u="none" strike="noStrike">
                          <a:effectLst/>
                        </a:rPr>
                        <a:t>4.4</a:t>
                      </a:r>
                      <a:r>
                        <a:rPr lang="ja-JP" altLang="en-US" sz="1400" u="none" strike="noStrike">
                          <a:effectLst/>
                        </a:rPr>
                        <a:t>　</a:t>
                      </a:r>
                      <a:r>
                        <a:rPr lang="en-US" altLang="ja-JP" sz="1400" u="none" strike="noStrike">
                          <a:effectLst/>
                        </a:rPr>
                        <a:t>2030</a:t>
                      </a:r>
                      <a:r>
                        <a:rPr lang="ja-JP" altLang="en-US" sz="1400" u="none" strike="noStrike">
                          <a:effectLst/>
                        </a:rPr>
                        <a:t>年までに、技術的・職業的スキルなど、雇用、働きがいのある人間らしい仕事及び起業に必要な技能を備えた若者と成人の割合を大幅に増加させる。</a:t>
                      </a:r>
                      <a:endParaRPr lang="ja-JP" altLang="en-US" sz="1400" b="0" i="0" u="none" strike="noStrike">
                        <a:solidFill>
                          <a:srgbClr val="070B0C"/>
                        </a:solidFill>
                        <a:effectLst/>
                        <a:latin typeface="Roboto"/>
                      </a:endParaRPr>
                    </a:p>
                  </a:txBody>
                  <a:tcPr marL="14090" marR="783" marT="783" marB="0" anchor="ctr"/>
                </a:tc>
              </a:tr>
              <a:tr h="482255">
                <a:tc>
                  <a:txBody>
                    <a:bodyPr/>
                    <a:lstStyle/>
                    <a:p>
                      <a:pPr algn="l" fontAlgn="ctr"/>
                      <a:r>
                        <a:rPr lang="en-US" altLang="ja-JP" sz="1400" u="none" strike="noStrike" dirty="0">
                          <a:effectLst/>
                        </a:rPr>
                        <a:t>4.5</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年までに、教育におけるジェンダー格差を無くし、障害者、先住民及び脆弱な立場にある子どもなど、脆弱層があらゆるレベルの教育や職業訓練に平等にアクセスできるようにする。</a:t>
                      </a: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r>
                        <a:rPr lang="en-US" altLang="ja-JP" sz="1400" u="none" strike="noStrike" dirty="0">
                          <a:effectLst/>
                        </a:rPr>
                        <a:t>4.6</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年までに、すべての若者及び大多数（男女ともに）の成人が、読み書き能力及び基本的計算能力を身に付けられるようにする。</a:t>
                      </a:r>
                      <a:endParaRPr lang="ja-JP" altLang="en-US" sz="1400" b="0" i="0" u="none" strike="noStrike" dirty="0">
                        <a:solidFill>
                          <a:srgbClr val="070B0C"/>
                        </a:solidFill>
                        <a:effectLst/>
                        <a:latin typeface="Roboto"/>
                      </a:endParaRPr>
                    </a:p>
                  </a:txBody>
                  <a:tcPr marL="14090" marR="783" marT="783" marB="0" anchor="ctr"/>
                </a:tc>
              </a:tr>
              <a:tr h="963628">
                <a:tc>
                  <a:txBody>
                    <a:bodyPr/>
                    <a:lstStyle/>
                    <a:p>
                      <a:pPr algn="l" fontAlgn="ctr"/>
                      <a:r>
                        <a:rPr lang="en-US" altLang="ja-JP" sz="1400" u="none" strike="noStrike">
                          <a:effectLst/>
                        </a:rPr>
                        <a:t>4.7</a:t>
                      </a:r>
                      <a:r>
                        <a:rPr lang="ja-JP" altLang="en-US" sz="1400" u="none" strike="noStrike">
                          <a:effectLst/>
                        </a:rPr>
                        <a:t>　</a:t>
                      </a:r>
                      <a:r>
                        <a:rPr lang="en-US" altLang="ja-JP" sz="1400" u="none" strike="noStrike">
                          <a:effectLst/>
                        </a:rPr>
                        <a:t>2030</a:t>
                      </a:r>
                      <a:r>
                        <a:rPr lang="ja-JP" altLang="en-US" sz="1400" u="none" strike="noStrike">
                          <a:effectLst/>
                        </a:rPr>
                        <a:t>年までに、持続可能な開発のための教育及び持続可能なライフスタイル、人権、男女の平等、平和及び非暴力的文化の推進、グローバル・シチズンシップ、文化多様性と文化の持続可能な開発への貢献の理解の教育を通して、全ての学習者が、持続可能な開発を促進するために必要な知識及び技能を習得できるようにする。</a:t>
                      </a:r>
                      <a:endParaRPr lang="ja-JP" altLang="en-US" sz="1400" b="0" i="0" u="none" strike="noStrike">
                        <a:solidFill>
                          <a:srgbClr val="070B0C"/>
                        </a:solidFill>
                        <a:effectLst/>
                        <a:latin typeface="Roboto"/>
                      </a:endParaRPr>
                    </a:p>
                  </a:txBody>
                  <a:tcPr marL="14090" marR="783" marT="783" marB="0" anchor="ctr"/>
                </a:tc>
              </a:tr>
              <a:tr h="482255">
                <a:tc>
                  <a:txBody>
                    <a:bodyPr/>
                    <a:lstStyle/>
                    <a:p>
                      <a:pPr algn="l" fontAlgn="ctr"/>
                      <a:r>
                        <a:rPr lang="en-US" altLang="ja-JP" sz="1400" u="none" strike="noStrike">
                          <a:effectLst/>
                        </a:rPr>
                        <a:t>4.a</a:t>
                      </a:r>
                      <a:r>
                        <a:rPr lang="ja-JP" altLang="en-US" sz="1400" u="none" strike="noStrike">
                          <a:effectLst/>
                        </a:rPr>
                        <a:t>　子ども、障害及びジェンダーに配慮した教育施設を構築・改良し、すべての人々に安全で非暴力的、包摂的、効果的な学習環境を提供できるようにする。</a:t>
                      </a:r>
                      <a:endParaRPr lang="ja-JP" altLang="en-US" sz="1400" b="0" i="0" u="none" strike="noStrike">
                        <a:solidFill>
                          <a:srgbClr val="070B0C"/>
                        </a:solidFill>
                        <a:effectLst/>
                        <a:latin typeface="Roboto"/>
                      </a:endParaRPr>
                    </a:p>
                  </a:txBody>
                  <a:tcPr marL="14090" marR="783" marT="783" marB="0" anchor="ctr"/>
                </a:tc>
              </a:tr>
              <a:tr h="722942">
                <a:tc>
                  <a:txBody>
                    <a:bodyPr/>
                    <a:lstStyle/>
                    <a:p>
                      <a:pPr algn="l" fontAlgn="ctr"/>
                      <a:r>
                        <a:rPr lang="en-US" altLang="ja-JP" sz="1400" u="none" strike="noStrike">
                          <a:effectLst/>
                        </a:rPr>
                        <a:t>4.b</a:t>
                      </a:r>
                      <a:r>
                        <a:rPr lang="ja-JP" altLang="en-US" sz="1400" u="none" strike="noStrike">
                          <a:effectLst/>
                        </a:rPr>
                        <a:t>　</a:t>
                      </a:r>
                      <a:r>
                        <a:rPr lang="en-US" altLang="ja-JP" sz="1400" u="none" strike="noStrike">
                          <a:effectLst/>
                        </a:rPr>
                        <a:t>2020</a:t>
                      </a:r>
                      <a:r>
                        <a:rPr lang="ja-JP" altLang="en-US" sz="1400" u="none" strike="noStrike">
                          <a:effectLst/>
                        </a:rPr>
                        <a:t>年までに、開発途上国、特に後発開発途上国及び小島嶼開発途上国、ならびにアフリカ諸国を対象とした、職業訓練、情報通信技術（</a:t>
                      </a:r>
                      <a:r>
                        <a:rPr lang="en-US" altLang="ja-JP" sz="1400" u="none" strike="noStrike">
                          <a:effectLst/>
                        </a:rPr>
                        <a:t>ICT</a:t>
                      </a:r>
                      <a:r>
                        <a:rPr lang="ja-JP" altLang="en-US" sz="1400" u="none" strike="noStrike">
                          <a:effectLst/>
                        </a:rPr>
                        <a:t>）、技術・工学・科学プログラムなど、先進国及びその他の開発途上国における高等教育の奨学金の件数を全世界で大幅に増加させる。</a:t>
                      </a:r>
                      <a:endParaRPr lang="ja-JP" altLang="en-US" sz="1400" b="0" i="0" u="none" strike="noStrike">
                        <a:solidFill>
                          <a:srgbClr val="070B0C"/>
                        </a:solidFill>
                        <a:effectLst/>
                        <a:latin typeface="Roboto"/>
                      </a:endParaRPr>
                    </a:p>
                  </a:txBody>
                  <a:tcPr marL="14090" marR="783" marT="783" marB="0" anchor="ctr"/>
                </a:tc>
              </a:tr>
              <a:tr h="482255">
                <a:tc>
                  <a:txBody>
                    <a:bodyPr/>
                    <a:lstStyle/>
                    <a:p>
                      <a:pPr algn="l" fontAlgn="ctr"/>
                      <a:r>
                        <a:rPr lang="en-US" altLang="ja-JP" sz="1400" u="none" strike="noStrike" dirty="0">
                          <a:effectLst/>
                        </a:rPr>
                        <a:t>4.c</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年までに、開発途上国、特に後発開発途上国及び小島嶼開発途上国における教員研修のための国際協力などを通じて、質の高い教員の数を大幅に増加させる。</a:t>
                      </a:r>
                      <a:endParaRPr lang="ja-JP" altLang="en-US" sz="1400" b="0" i="0" u="none" strike="noStrike" dirty="0">
                        <a:solidFill>
                          <a:srgbClr val="070B0C"/>
                        </a:solidFill>
                        <a:effectLst/>
                        <a:latin typeface="Roboto"/>
                      </a:endParaRPr>
                    </a:p>
                  </a:txBody>
                  <a:tcPr marL="14090" marR="783" marT="783" marB="0" anchor="ctr"/>
                </a:tc>
              </a:tr>
            </a:tbl>
          </a:graphicData>
        </a:graphic>
      </p:graphicFrame>
    </p:spTree>
    <p:extLst>
      <p:ext uri="{BB962C8B-B14F-4D97-AF65-F5344CB8AC3E}">
        <p14:creationId xmlns:p14="http://schemas.microsoft.com/office/powerpoint/2010/main" val="2650253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600" dirty="0"/>
              <a:t>目標</a:t>
            </a:r>
            <a:r>
              <a:rPr lang="en-US" altLang="ja-JP" sz="1600" dirty="0"/>
              <a:t>4</a:t>
            </a:r>
            <a:r>
              <a:rPr lang="ja-JP" altLang="en-US" sz="1600" dirty="0"/>
              <a:t>：すべての人々に包摂的かつ公平で質の高い教育</a:t>
            </a:r>
            <a:r>
              <a:rPr lang="ja-JP" altLang="en-US" sz="1600" dirty="0" smtClean="0"/>
              <a:t>を</a:t>
            </a:r>
            <a:r>
              <a:rPr lang="ja-JP" altLang="en-US" sz="1600" dirty="0"/>
              <a:t>提供</a:t>
            </a:r>
            <a:r>
              <a:rPr lang="ja-JP" altLang="en-US" sz="1600" dirty="0" smtClean="0"/>
              <a:t>し</a:t>
            </a:r>
            <a:r>
              <a:rPr lang="ja-JP" altLang="en-US" sz="1600" dirty="0"/>
              <a:t>、 生涯学習の機会を促進する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05" y="1471407"/>
            <a:ext cx="1481059"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982527512"/>
              </p:ext>
            </p:extLst>
          </p:nvPr>
        </p:nvGraphicFramePr>
        <p:xfrm>
          <a:off x="1691680" y="1196756"/>
          <a:ext cx="7272808" cy="5544610"/>
        </p:xfrm>
        <a:graphic>
          <a:graphicData uri="http://schemas.openxmlformats.org/drawingml/2006/table">
            <a:tbl>
              <a:tblPr>
                <a:tableStyleId>{616DA210-FB5B-4158-B5E0-FEB733F419BA}</a:tableStyleId>
              </a:tblPr>
              <a:tblGrid>
                <a:gridCol w="7272808"/>
              </a:tblGrid>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963628">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722942">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r h="482255">
                <a:tc>
                  <a:txBody>
                    <a:bodyPr/>
                    <a:lstStyle/>
                    <a:p>
                      <a:pPr algn="l" fontAlgn="ctr"/>
                      <a:endParaRPr lang="ja-JP" altLang="en-US" sz="1400" b="0" i="0" u="none" strike="noStrike" dirty="0">
                        <a:solidFill>
                          <a:srgbClr val="070B0C"/>
                        </a:solidFill>
                        <a:effectLst/>
                        <a:latin typeface="Roboto"/>
                      </a:endParaRPr>
                    </a:p>
                  </a:txBody>
                  <a:tcPr marL="14090" marR="783" marT="783" marB="0" anchor="ctr"/>
                </a:tc>
              </a:tr>
            </a:tbl>
          </a:graphicData>
        </a:graphic>
      </p:graphicFrame>
      <p:pic>
        <p:nvPicPr>
          <p:cNvPr id="7"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17655"/>
            <a:ext cx="1462439" cy="112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95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800" dirty="0"/>
              <a:t>目標</a:t>
            </a:r>
            <a:r>
              <a:rPr lang="en-US" altLang="ja-JP" sz="1800" dirty="0"/>
              <a:t>5</a:t>
            </a:r>
            <a:r>
              <a:rPr lang="ja-JP" altLang="en-US" sz="1800" dirty="0"/>
              <a:t>：ジェンダーの平等を達成し、すべての</a:t>
            </a:r>
            <a:r>
              <a:rPr lang="ja-JP" altLang="en-US" sz="1800" dirty="0" smtClean="0"/>
              <a:t>女性と女児</a:t>
            </a:r>
            <a:r>
              <a:rPr lang="ja-JP" altLang="en-US" sz="1800" dirty="0"/>
              <a:t>のエンパワーメントを図る</a:t>
            </a:r>
          </a:p>
          <a:p>
            <a:endParaRPr kumimoji="1" lang="ja-JP" altLang="en-US" sz="1800" dirty="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16" y="1269945"/>
            <a:ext cx="1629164" cy="1654999"/>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4105413169"/>
              </p:ext>
            </p:extLst>
          </p:nvPr>
        </p:nvGraphicFramePr>
        <p:xfrm>
          <a:off x="1763688" y="1269944"/>
          <a:ext cx="7272808" cy="5484683"/>
        </p:xfrm>
        <a:graphic>
          <a:graphicData uri="http://schemas.openxmlformats.org/drawingml/2006/table">
            <a:tbl>
              <a:tblPr>
                <a:tableStyleId>{616DA210-FB5B-4158-B5E0-FEB733F419BA}</a:tableStyleId>
              </a:tblPr>
              <a:tblGrid>
                <a:gridCol w="7272808"/>
              </a:tblGrid>
              <a:tr h="549980">
                <a:tc>
                  <a:txBody>
                    <a:bodyPr/>
                    <a:lstStyle/>
                    <a:p>
                      <a:pPr algn="l" fontAlgn="ctr"/>
                      <a:r>
                        <a:rPr lang="en-US" altLang="ja-JP" sz="1400" u="none" strike="noStrike" dirty="0">
                          <a:effectLst/>
                        </a:rPr>
                        <a:t>5.1</a:t>
                      </a:r>
                      <a:r>
                        <a:rPr lang="ja-JP" altLang="en-US" sz="1400" u="none" strike="noStrike" dirty="0">
                          <a:effectLst/>
                        </a:rPr>
                        <a:t>　あらゆる場所におけるすべての女性及び女児に対するあらゆる形態の差別を撤廃する。</a:t>
                      </a: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r>
                        <a:rPr lang="en-US" altLang="ja-JP" sz="1400" u="none" strike="noStrike">
                          <a:effectLst/>
                        </a:rPr>
                        <a:t>5.2</a:t>
                      </a:r>
                      <a:r>
                        <a:rPr lang="ja-JP" altLang="en-US" sz="1400" u="none" strike="noStrike">
                          <a:effectLst/>
                        </a:rPr>
                        <a:t>　人身売買や性的、その他の種類の搾取など、すべての女性及び女児に対する、公共・私的空間におけるあらゆる形態の暴力を排除する。</a:t>
                      </a:r>
                      <a:endParaRPr lang="ja-JP" altLang="en-US" sz="1400" b="0" i="0" u="none" strike="noStrike">
                        <a:solidFill>
                          <a:srgbClr val="070B0C"/>
                        </a:solidFill>
                        <a:effectLst/>
                        <a:latin typeface="Roboto"/>
                      </a:endParaRPr>
                    </a:p>
                  </a:txBody>
                  <a:tcPr marL="16667" marR="926" marT="926" marB="0" anchor="ctr"/>
                </a:tc>
              </a:tr>
              <a:tr h="577481">
                <a:tc>
                  <a:txBody>
                    <a:bodyPr/>
                    <a:lstStyle/>
                    <a:p>
                      <a:pPr algn="l" fontAlgn="ctr"/>
                      <a:r>
                        <a:rPr lang="en-US" altLang="ja-JP" sz="1400" u="none" strike="noStrike" dirty="0">
                          <a:effectLst/>
                        </a:rPr>
                        <a:t>5.3</a:t>
                      </a:r>
                      <a:r>
                        <a:rPr lang="ja-JP" altLang="en-US" sz="1400" u="none" strike="noStrike" dirty="0">
                          <a:effectLst/>
                        </a:rPr>
                        <a:t>　未成年者の結婚、早期結婚、強制結婚及び女性器切除など、あらゆる有害な慣行を撤廃する。</a:t>
                      </a: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r>
                        <a:rPr lang="en-US" altLang="ja-JP" sz="1400" u="none" strike="noStrike">
                          <a:effectLst/>
                        </a:rPr>
                        <a:t>5.4</a:t>
                      </a:r>
                      <a:r>
                        <a:rPr lang="ja-JP" altLang="en-US" sz="1400" u="none" strike="noStrike">
                          <a:effectLst/>
                        </a:rPr>
                        <a:t>　公共のサービス、インフラ及び社会保障政策の提供、ならびに各国の状況に応じた世帯・家族内における責任分担を通じて、無報酬の育児・介護や家事労働を認識・評価する。</a:t>
                      </a:r>
                      <a:endParaRPr lang="ja-JP" altLang="en-US" sz="1400" b="0" i="0" u="none" strike="noStrike">
                        <a:solidFill>
                          <a:srgbClr val="070B0C"/>
                        </a:solidFill>
                        <a:effectLst/>
                        <a:latin typeface="Roboto"/>
                      </a:endParaRPr>
                    </a:p>
                  </a:txBody>
                  <a:tcPr marL="16667" marR="926" marT="926" marB="0" anchor="ctr"/>
                </a:tc>
              </a:tr>
              <a:tr h="627747">
                <a:tc>
                  <a:txBody>
                    <a:bodyPr/>
                    <a:lstStyle/>
                    <a:p>
                      <a:pPr algn="l" fontAlgn="ctr"/>
                      <a:r>
                        <a:rPr lang="en-US" altLang="ja-JP" sz="1400" u="none" strike="noStrike">
                          <a:effectLst/>
                        </a:rPr>
                        <a:t>5.5</a:t>
                      </a:r>
                      <a:r>
                        <a:rPr lang="ja-JP" altLang="en-US" sz="1400" u="none" strike="noStrike">
                          <a:effectLst/>
                        </a:rPr>
                        <a:t>　政治、経済、公共分野でのあらゆるレベルの意思決定において、完全かつ効果的な女性の参画及び平等なリーダーシップの機会を確保する。</a:t>
                      </a:r>
                      <a:endParaRPr lang="ja-JP" altLang="en-US" sz="1400" b="0" i="0" u="none" strike="noStrike">
                        <a:solidFill>
                          <a:srgbClr val="070B0C"/>
                        </a:solidFill>
                        <a:effectLst/>
                        <a:latin typeface="Roboto"/>
                      </a:endParaRPr>
                    </a:p>
                  </a:txBody>
                  <a:tcPr marL="16667" marR="926" marT="926" marB="0" anchor="ctr"/>
                </a:tc>
              </a:tr>
              <a:tr h="627747">
                <a:tc>
                  <a:txBody>
                    <a:bodyPr/>
                    <a:lstStyle/>
                    <a:p>
                      <a:pPr algn="l" fontAlgn="ctr"/>
                      <a:r>
                        <a:rPr lang="en-US" altLang="ja-JP" sz="1400" u="none" strike="noStrike" dirty="0">
                          <a:effectLst/>
                        </a:rPr>
                        <a:t>5.6</a:t>
                      </a:r>
                      <a:r>
                        <a:rPr lang="ja-JP" altLang="en-US" sz="1400" u="none" strike="noStrike" dirty="0">
                          <a:effectLst/>
                        </a:rPr>
                        <a:t>　国際人口・開発会議（</a:t>
                      </a:r>
                      <a:r>
                        <a:rPr lang="en-US" altLang="ja-JP" sz="1400" u="none" strike="noStrike" dirty="0">
                          <a:effectLst/>
                        </a:rPr>
                        <a:t>ICPD</a:t>
                      </a:r>
                      <a:r>
                        <a:rPr lang="ja-JP" altLang="en-US" sz="1400" u="none" strike="noStrike" dirty="0">
                          <a:effectLst/>
                        </a:rPr>
                        <a:t>）の行動計画及び北京行動綱領、ならびにこれらの検証会議の成果文書に従い、性と生殖に関する健康及び権利への普遍的アクセスを確保する。</a:t>
                      </a: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r>
                        <a:rPr lang="en-US" altLang="ja-JP" sz="1400" u="none" strike="noStrike">
                          <a:effectLst/>
                        </a:rPr>
                        <a:t>5.a </a:t>
                      </a:r>
                      <a:r>
                        <a:rPr lang="ja-JP" altLang="en-US" sz="1400" u="none" strike="noStrike">
                          <a:effectLst/>
                        </a:rPr>
                        <a:t>女性に対し、経済的資源に対する同等の権利、ならびに各国法に従い、オーナーシップ及び土地その他の財産、金融サービス、相続財産、天然資源に対するアクセスを与えるための改革に着手する。</a:t>
                      </a:r>
                      <a:endParaRPr lang="ja-JP" altLang="en-US" sz="1400" b="0" i="0" u="none" strike="noStrike">
                        <a:solidFill>
                          <a:srgbClr val="070B0C"/>
                        </a:solidFill>
                        <a:effectLst/>
                        <a:latin typeface="Roboto"/>
                      </a:endParaRPr>
                    </a:p>
                  </a:txBody>
                  <a:tcPr marL="16667" marR="926" marT="926" marB="0" anchor="ctr"/>
                </a:tc>
              </a:tr>
              <a:tr h="577481">
                <a:tc>
                  <a:txBody>
                    <a:bodyPr/>
                    <a:lstStyle/>
                    <a:p>
                      <a:pPr algn="l" fontAlgn="ctr"/>
                      <a:r>
                        <a:rPr lang="en-US" altLang="ja-JP" sz="1400" u="none" strike="noStrike">
                          <a:effectLst/>
                        </a:rPr>
                        <a:t>5.b</a:t>
                      </a:r>
                      <a:r>
                        <a:rPr lang="ja-JP" altLang="en-US" sz="1400" u="none" strike="noStrike">
                          <a:effectLst/>
                        </a:rPr>
                        <a:t>　女性の能力強化促進のため、</a:t>
                      </a:r>
                      <a:r>
                        <a:rPr lang="en-US" altLang="ja-JP" sz="1400" u="none" strike="noStrike">
                          <a:effectLst/>
                        </a:rPr>
                        <a:t>ICT</a:t>
                      </a:r>
                      <a:r>
                        <a:rPr lang="ja-JP" altLang="en-US" sz="1400" u="none" strike="noStrike">
                          <a:effectLst/>
                        </a:rPr>
                        <a:t>をはじめとする実現技術の活用を強化する。</a:t>
                      </a:r>
                      <a:endParaRPr lang="ja-JP" altLang="en-US" sz="1400" b="0" i="0" u="none" strike="noStrike">
                        <a:solidFill>
                          <a:srgbClr val="070B0C"/>
                        </a:solidFill>
                        <a:effectLst/>
                        <a:latin typeface="Roboto"/>
                      </a:endParaRPr>
                    </a:p>
                  </a:txBody>
                  <a:tcPr marL="16667" marR="926" marT="926" marB="0" anchor="ctr"/>
                </a:tc>
              </a:tr>
              <a:tr h="627747">
                <a:tc>
                  <a:txBody>
                    <a:bodyPr/>
                    <a:lstStyle/>
                    <a:p>
                      <a:pPr algn="l" fontAlgn="ctr"/>
                      <a:r>
                        <a:rPr lang="en-US" altLang="ja-JP" sz="1400" u="none" strike="noStrike" dirty="0">
                          <a:effectLst/>
                        </a:rPr>
                        <a:t>5.c</a:t>
                      </a:r>
                      <a:r>
                        <a:rPr lang="ja-JP" altLang="en-US" sz="1400" u="none" strike="noStrike" dirty="0">
                          <a:effectLst/>
                        </a:rPr>
                        <a:t>　ジェンダー平等の促進、ならびにすべての女性及び女子のあらゆるレベルでの能力強化のための適正な政策及び拘束力のある法規を導入・強化する。</a:t>
                      </a:r>
                      <a:endParaRPr lang="ja-JP" altLang="en-US" sz="1400" b="0" i="0" u="none" strike="noStrike" dirty="0">
                        <a:solidFill>
                          <a:srgbClr val="070B0C"/>
                        </a:solidFill>
                        <a:effectLst/>
                        <a:latin typeface="Roboto"/>
                      </a:endParaRPr>
                    </a:p>
                  </a:txBody>
                  <a:tcPr marL="16667" marR="926" marT="926" marB="0" anchor="ctr"/>
                </a:tc>
              </a:tr>
            </a:tbl>
          </a:graphicData>
        </a:graphic>
      </p:graphicFrame>
    </p:spTree>
    <p:extLst>
      <p:ext uri="{BB962C8B-B14F-4D97-AF65-F5344CB8AC3E}">
        <p14:creationId xmlns:p14="http://schemas.microsoft.com/office/powerpoint/2010/main" val="3541387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800" dirty="0"/>
              <a:t>目標</a:t>
            </a:r>
            <a:r>
              <a:rPr lang="en-US" altLang="ja-JP" sz="1800" dirty="0"/>
              <a:t>5</a:t>
            </a:r>
            <a:r>
              <a:rPr lang="ja-JP" altLang="en-US" sz="1800" dirty="0"/>
              <a:t>：ジェンダーの平等を達成し、すべての</a:t>
            </a:r>
            <a:r>
              <a:rPr lang="ja-JP" altLang="en-US" sz="1800" dirty="0" smtClean="0"/>
              <a:t>女性と女児</a:t>
            </a:r>
            <a:r>
              <a:rPr lang="ja-JP" altLang="en-US" sz="1800" dirty="0"/>
              <a:t>のエンパワーメントを図る</a:t>
            </a:r>
          </a:p>
          <a:p>
            <a:endParaRPr kumimoji="1" lang="ja-JP" altLang="en-US" sz="1800" dirty="0"/>
          </a:p>
        </p:txBody>
      </p:sp>
      <p:pic>
        <p:nvPicPr>
          <p:cNvPr id="6"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16" y="1269945"/>
            <a:ext cx="1629164" cy="1654999"/>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3921815863"/>
              </p:ext>
            </p:extLst>
          </p:nvPr>
        </p:nvGraphicFramePr>
        <p:xfrm>
          <a:off x="1763688" y="1269944"/>
          <a:ext cx="7272808" cy="5471424"/>
        </p:xfrm>
        <a:graphic>
          <a:graphicData uri="http://schemas.openxmlformats.org/drawingml/2006/table">
            <a:tbl>
              <a:tblPr>
                <a:tableStyleId>{616DA210-FB5B-4158-B5E0-FEB733F419BA}</a:tableStyleId>
              </a:tblPr>
              <a:tblGrid>
                <a:gridCol w="7272808"/>
              </a:tblGrid>
              <a:tr h="549980">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577481">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577481">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r h="627747">
                <a:tc>
                  <a:txBody>
                    <a:bodyPr/>
                    <a:lstStyle/>
                    <a:p>
                      <a:pPr algn="l" fontAlgn="ctr"/>
                      <a:endParaRPr lang="ja-JP" altLang="en-US" sz="1400" b="0" i="0" u="none" strike="noStrike" dirty="0">
                        <a:solidFill>
                          <a:srgbClr val="070B0C"/>
                        </a:solidFill>
                        <a:effectLst/>
                        <a:latin typeface="Roboto"/>
                      </a:endParaRPr>
                    </a:p>
                  </a:txBody>
                  <a:tcPr marL="16667" marR="926" marT="926" marB="0" anchor="ctr"/>
                </a:tc>
              </a:tr>
            </a:tbl>
          </a:graphicData>
        </a:graphic>
      </p:graphicFrame>
      <p:pic>
        <p:nvPicPr>
          <p:cNvPr id="8"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33" y="5617655"/>
            <a:ext cx="1462439" cy="112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96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lstStyle/>
          <a:p>
            <a:r>
              <a:rPr lang="ja-JP" altLang="en-US" dirty="0"/>
              <a:t>目標</a:t>
            </a:r>
            <a:r>
              <a:rPr lang="en-US" altLang="ja-JP" dirty="0"/>
              <a:t>6</a:t>
            </a:r>
            <a:r>
              <a:rPr lang="ja-JP" altLang="en-US" dirty="0"/>
              <a:t>：すべての人々に水と衛生へのアクセスと持続</a:t>
            </a:r>
            <a:r>
              <a:rPr lang="ja-JP" altLang="en-US" dirty="0" smtClean="0"/>
              <a:t>可能</a:t>
            </a:r>
            <a:r>
              <a:rPr lang="ja-JP" altLang="en-US" dirty="0"/>
              <a:t>な管理を確保する</a:t>
            </a:r>
          </a:p>
          <a:p>
            <a:endParaRPr kumimoji="1"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204375"/>
            <a:ext cx="1576690" cy="1504545"/>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305500879"/>
              </p:ext>
            </p:extLst>
          </p:nvPr>
        </p:nvGraphicFramePr>
        <p:xfrm>
          <a:off x="1655524" y="1124744"/>
          <a:ext cx="7380972" cy="5721743"/>
        </p:xfrm>
        <a:graphic>
          <a:graphicData uri="http://schemas.openxmlformats.org/drawingml/2006/table">
            <a:tbl>
              <a:tblPr>
                <a:tableStyleId>{616DA210-FB5B-4158-B5E0-FEB733F419BA}</a:tableStyleId>
              </a:tblPr>
              <a:tblGrid>
                <a:gridCol w="7380972"/>
              </a:tblGrid>
              <a:tr h="672649">
                <a:tc>
                  <a:txBody>
                    <a:bodyPr/>
                    <a:lstStyle/>
                    <a:p>
                      <a:pPr algn="l" fontAlgn="ctr"/>
                      <a:r>
                        <a:rPr lang="en-US" altLang="ja-JP" sz="1600" u="none" strike="noStrike" dirty="0">
                          <a:effectLst/>
                        </a:rPr>
                        <a:t>6.1</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年までに、すべての人々の、安全で安価な飲料水の普遍的かつ衡平なアクセスを達成する。</a:t>
                      </a: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dirty="0">
                          <a:effectLst/>
                        </a:rPr>
                        <a:t>6.2</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年までに、すべての人々の、適切かつ平等な下水施設・衛生施設へのアクセスを達成し、野外での排泄をなくす。女性及び女児、ならびに脆弱な立場にある人々のニーズに特に注意を払う。</a:t>
                      </a: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dirty="0">
                          <a:effectLst/>
                        </a:rPr>
                        <a:t>6.3</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年までに、汚染の減少、投棄の廃絶と有害な化学物・物質の放出の最小化、未処理の排水の割合半減及び再生利用と安全な再利用の世界的規模で大幅に増加させることにより、水質を改善する。</a:t>
                      </a: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a:effectLst/>
                        </a:rPr>
                        <a:t>6.4</a:t>
                      </a:r>
                      <a:r>
                        <a:rPr lang="ja-JP" altLang="en-US" sz="1600" u="none" strike="noStrike">
                          <a:effectLst/>
                        </a:rPr>
                        <a:t>　</a:t>
                      </a:r>
                      <a:r>
                        <a:rPr lang="en-US" altLang="ja-JP" sz="1600" u="none" strike="noStrike">
                          <a:effectLst/>
                        </a:rPr>
                        <a:t>2030</a:t>
                      </a:r>
                      <a:r>
                        <a:rPr lang="ja-JP" altLang="en-US" sz="1600" u="none" strike="noStrike">
                          <a:effectLst/>
                        </a:rPr>
                        <a:t>年までに、全セクターにおいて水利用の効率を大幅に改善し、淡水の持続可能な採取及び供給を確保し水不足に対処するとともに、水不足に悩む人々の数を大幅に減少させる。</a:t>
                      </a:r>
                      <a:endParaRPr lang="ja-JP" altLang="en-US" sz="1600" b="0" i="0" u="none" strike="noStrike">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a:effectLst/>
                        </a:rPr>
                        <a:t>6.5</a:t>
                      </a:r>
                      <a:r>
                        <a:rPr lang="ja-JP" altLang="en-US" sz="1600" u="none" strike="noStrike">
                          <a:effectLst/>
                        </a:rPr>
                        <a:t>　</a:t>
                      </a:r>
                      <a:r>
                        <a:rPr lang="en-US" altLang="ja-JP" sz="1600" u="none" strike="noStrike">
                          <a:effectLst/>
                        </a:rPr>
                        <a:t>2030</a:t>
                      </a:r>
                      <a:r>
                        <a:rPr lang="ja-JP" altLang="en-US" sz="1600" u="none" strike="noStrike">
                          <a:effectLst/>
                        </a:rPr>
                        <a:t>年までに、国境を越えた適切な協力を含む、あらゆるレベルでの統合水資源管理を実施する。</a:t>
                      </a:r>
                      <a:endParaRPr lang="ja-JP" altLang="en-US" sz="1600" b="0" i="0" u="none" strike="noStrike">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dirty="0">
                          <a:effectLst/>
                        </a:rPr>
                        <a:t>6.6</a:t>
                      </a:r>
                      <a:r>
                        <a:rPr lang="ja-JP" altLang="en-US" sz="1600" u="none" strike="noStrike" dirty="0">
                          <a:effectLst/>
                        </a:rPr>
                        <a:t>　</a:t>
                      </a:r>
                      <a:r>
                        <a:rPr lang="en-US" altLang="ja-JP" sz="1600" u="none" strike="noStrike" dirty="0">
                          <a:effectLst/>
                        </a:rPr>
                        <a:t>2020</a:t>
                      </a:r>
                      <a:r>
                        <a:rPr lang="ja-JP" altLang="en-US" sz="1600" u="none" strike="noStrike" dirty="0">
                          <a:effectLst/>
                        </a:rPr>
                        <a:t>年までに、山地、森林、湿地、河川、帯水層、湖沼を含む水に関連する生態系の保護・回復を行う。</a:t>
                      </a: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a:effectLst/>
                        </a:rPr>
                        <a:t>6.a</a:t>
                      </a:r>
                      <a:r>
                        <a:rPr lang="ja-JP" altLang="en-US" sz="1600" u="none" strike="noStrike">
                          <a:effectLst/>
                        </a:rPr>
                        <a:t>　</a:t>
                      </a:r>
                      <a:r>
                        <a:rPr lang="en-US" altLang="ja-JP" sz="1600" u="none" strike="noStrike">
                          <a:effectLst/>
                        </a:rPr>
                        <a:t>2030</a:t>
                      </a:r>
                      <a:r>
                        <a:rPr lang="ja-JP" altLang="en-US" sz="1600" u="none" strike="noStrike">
                          <a:effectLst/>
                        </a:rPr>
                        <a:t>年までに、集水、海水淡水化、水の効率的利用、排水処理、リサイクル・再利用技術を含む開発途上国における水と衛生分野での活動と計画を対象とした国際協力と能力構築支援を拡大する。</a:t>
                      </a:r>
                      <a:endParaRPr lang="ja-JP" altLang="en-US" sz="1600" b="0" i="0" u="none" strike="noStrike">
                        <a:solidFill>
                          <a:srgbClr val="070B0C"/>
                        </a:solidFill>
                        <a:effectLst/>
                        <a:latin typeface="Roboto"/>
                      </a:endParaRPr>
                    </a:p>
                  </a:txBody>
                  <a:tcPr marL="18763" marR="1042" marT="1042" marB="0" anchor="ctr"/>
                </a:tc>
              </a:tr>
              <a:tr h="706282">
                <a:tc>
                  <a:txBody>
                    <a:bodyPr/>
                    <a:lstStyle/>
                    <a:p>
                      <a:pPr algn="l" fontAlgn="ctr"/>
                      <a:r>
                        <a:rPr lang="en-US" altLang="ja-JP" sz="1600" u="none" strike="noStrike" dirty="0">
                          <a:effectLst/>
                        </a:rPr>
                        <a:t>6.b</a:t>
                      </a:r>
                      <a:r>
                        <a:rPr lang="ja-JP" altLang="en-US" sz="1600" u="none" strike="noStrike" dirty="0">
                          <a:effectLst/>
                        </a:rPr>
                        <a:t>　水と衛生の管理向上における地域コミュニティの参加を支援・強化する。</a:t>
                      </a:r>
                      <a:endParaRPr lang="ja-JP" altLang="en-US" sz="1600" b="0" i="0" u="none" strike="noStrike" dirty="0">
                        <a:solidFill>
                          <a:srgbClr val="070B0C"/>
                        </a:solidFill>
                        <a:effectLst/>
                        <a:latin typeface="Roboto"/>
                      </a:endParaRPr>
                    </a:p>
                  </a:txBody>
                  <a:tcPr marL="18763" marR="1042" marT="1042" marB="0" anchor="ctr"/>
                </a:tc>
              </a:tr>
            </a:tbl>
          </a:graphicData>
        </a:graphic>
      </p:graphicFrame>
    </p:spTree>
    <p:extLst>
      <p:ext uri="{BB962C8B-B14F-4D97-AF65-F5344CB8AC3E}">
        <p14:creationId xmlns:p14="http://schemas.microsoft.com/office/powerpoint/2010/main" val="354037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lstStyle/>
          <a:p>
            <a:r>
              <a:rPr lang="ja-JP" altLang="en-US" dirty="0"/>
              <a:t>目標</a:t>
            </a:r>
            <a:r>
              <a:rPr lang="en-US" altLang="ja-JP" dirty="0"/>
              <a:t>6</a:t>
            </a:r>
            <a:r>
              <a:rPr lang="ja-JP" altLang="en-US" dirty="0"/>
              <a:t>：すべての人々に水と衛生へのアクセスと持続</a:t>
            </a:r>
            <a:r>
              <a:rPr lang="ja-JP" altLang="en-US" dirty="0" smtClean="0"/>
              <a:t>可能</a:t>
            </a:r>
            <a:r>
              <a:rPr lang="ja-JP" altLang="en-US" dirty="0"/>
              <a:t>な管理を確保する</a:t>
            </a:r>
          </a:p>
          <a:p>
            <a:endParaRPr kumimoji="1"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204375"/>
            <a:ext cx="1576690" cy="1504545"/>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1079335882"/>
              </p:ext>
            </p:extLst>
          </p:nvPr>
        </p:nvGraphicFramePr>
        <p:xfrm>
          <a:off x="1655524" y="1124744"/>
          <a:ext cx="7380972" cy="5616623"/>
        </p:xfrm>
        <a:graphic>
          <a:graphicData uri="http://schemas.openxmlformats.org/drawingml/2006/table">
            <a:tbl>
              <a:tblPr>
                <a:tableStyleId>{616DA210-FB5B-4158-B5E0-FEB733F419BA}</a:tableStyleId>
              </a:tblPr>
              <a:tblGrid>
                <a:gridCol w="7380972"/>
              </a:tblGrid>
              <a:tr h="672649">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r h="706282">
                <a:tc>
                  <a:txBody>
                    <a:bodyPr/>
                    <a:lstStyle/>
                    <a:p>
                      <a:pPr algn="l" fontAlgn="ctr"/>
                      <a:endParaRPr lang="ja-JP" altLang="en-US" sz="1600" b="0" i="0" u="none" strike="noStrike" dirty="0">
                        <a:solidFill>
                          <a:srgbClr val="070B0C"/>
                        </a:solidFill>
                        <a:effectLst/>
                        <a:latin typeface="Roboto"/>
                      </a:endParaRPr>
                    </a:p>
                  </a:txBody>
                  <a:tcPr marL="18763" marR="1042" marT="1042" marB="0" anchor="ctr"/>
                </a:tc>
              </a:tr>
            </a:tbl>
          </a:graphicData>
        </a:graphic>
      </p:graphicFrame>
      <p:pic>
        <p:nvPicPr>
          <p:cNvPr id="8"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17655"/>
            <a:ext cx="1462439" cy="112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3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7</a:t>
            </a:r>
            <a:r>
              <a:rPr lang="ja-JP" altLang="en-US" dirty="0"/>
              <a:t>：すべての人々に手ごろで信頼でき、持続可能か</a:t>
            </a:r>
            <a:br>
              <a:rPr lang="ja-JP" altLang="en-US" dirty="0"/>
            </a:br>
            <a:r>
              <a:rPr lang="ja-JP" altLang="en-US" dirty="0"/>
              <a:t>             </a:t>
            </a:r>
            <a:r>
              <a:rPr lang="ja-JP" altLang="en-US" dirty="0" err="1"/>
              <a:t>つ</a:t>
            </a:r>
            <a:r>
              <a:rPr lang="ja-JP" altLang="en-US" dirty="0"/>
              <a:t>近代的なエネルギーへのアクセスを確保する</a:t>
            </a:r>
          </a:p>
          <a:p>
            <a:endParaRPr kumimoji="1" lang="ja-JP" altLang="en-US" dirty="0"/>
          </a:p>
        </p:txBody>
      </p:sp>
      <p:sp>
        <p:nvSpPr>
          <p:cNvPr id="4" name="Shape 241"/>
          <p:cNvSpPr txBox="1">
            <a:spLocks/>
          </p:cNvSpPr>
          <p:nvPr/>
        </p:nvSpPr>
        <p:spPr>
          <a:xfrm>
            <a:off x="444639" y="913655"/>
            <a:ext cx="8229600" cy="1143000"/>
          </a:xfrm>
          <a:prstGeom prst="rect">
            <a:avLst/>
          </a:prstGeom>
          <a:noFill/>
          <a:ln>
            <a:noFill/>
          </a:ln>
        </p:spPr>
        <p:txBody>
          <a:bodyPr vert="horz" lIns="91425" tIns="45700" rIns="91425" bIns="45700" rtlCol="0" anchor="ctr" anchorCtr="0">
            <a:normAutofit fontScale="97500"/>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just">
              <a:buSzPct val="25000"/>
            </a:pPr>
            <a:endParaRPr lang="en-US" sz="28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340768"/>
            <a:ext cx="1470122"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151554126"/>
              </p:ext>
            </p:extLst>
          </p:nvPr>
        </p:nvGraphicFramePr>
        <p:xfrm>
          <a:off x="1505618" y="1485155"/>
          <a:ext cx="7386862" cy="5170647"/>
        </p:xfrm>
        <a:graphic>
          <a:graphicData uri="http://schemas.openxmlformats.org/drawingml/2006/table">
            <a:tbl>
              <a:tblPr>
                <a:tableStyleId>{616DA210-FB5B-4158-B5E0-FEB733F419BA}</a:tableStyleId>
              </a:tblPr>
              <a:tblGrid>
                <a:gridCol w="7386862"/>
              </a:tblGrid>
              <a:tr h="880363">
                <a:tc>
                  <a:txBody>
                    <a:bodyPr/>
                    <a:lstStyle/>
                    <a:p>
                      <a:pPr algn="l" fontAlgn="ctr"/>
                      <a:r>
                        <a:rPr lang="en-US" altLang="ja-JP" sz="2000" u="none" strike="noStrike" dirty="0">
                          <a:effectLst/>
                        </a:rPr>
                        <a:t>7.1</a:t>
                      </a:r>
                      <a:r>
                        <a:rPr lang="ja-JP" altLang="en-US" sz="2000" u="none" strike="noStrike" dirty="0">
                          <a:effectLst/>
                        </a:rPr>
                        <a:t>　</a:t>
                      </a:r>
                      <a:r>
                        <a:rPr lang="en-US" altLang="ja-JP" sz="2000" u="none" strike="noStrike" dirty="0">
                          <a:effectLst/>
                        </a:rPr>
                        <a:t>2030</a:t>
                      </a:r>
                      <a:r>
                        <a:rPr lang="ja-JP" altLang="en-US" sz="2000" u="none" strike="noStrike" dirty="0">
                          <a:effectLst/>
                        </a:rPr>
                        <a:t>年までに、安価かつ信頼できる現代的エネルギーサービスへの普遍的アクセスを確保する。</a:t>
                      </a:r>
                      <a:endParaRPr lang="ja-JP" altLang="en-US" sz="2000" b="0" i="0" u="none" strike="noStrike" dirty="0">
                        <a:solidFill>
                          <a:srgbClr val="070B0C"/>
                        </a:solidFill>
                        <a:effectLst/>
                        <a:latin typeface="Roboto"/>
                      </a:endParaRPr>
                    </a:p>
                  </a:txBody>
                  <a:tcPr marL="28104" marR="1561" marT="1561" marB="0" anchor="ctr"/>
                </a:tc>
              </a:tr>
              <a:tr h="924381">
                <a:tc>
                  <a:txBody>
                    <a:bodyPr/>
                    <a:lstStyle/>
                    <a:p>
                      <a:pPr algn="l" fontAlgn="ctr"/>
                      <a:r>
                        <a:rPr lang="en-US" altLang="ja-JP" sz="2000" u="none" strike="noStrike" dirty="0">
                          <a:effectLst/>
                        </a:rPr>
                        <a:t>7.2</a:t>
                      </a:r>
                      <a:r>
                        <a:rPr lang="ja-JP" altLang="en-US" sz="2000" u="none" strike="noStrike" dirty="0">
                          <a:effectLst/>
                        </a:rPr>
                        <a:t>　</a:t>
                      </a:r>
                      <a:r>
                        <a:rPr lang="en-US" altLang="ja-JP" sz="2000" u="none" strike="noStrike" dirty="0">
                          <a:effectLst/>
                        </a:rPr>
                        <a:t>2030</a:t>
                      </a:r>
                      <a:r>
                        <a:rPr lang="ja-JP" altLang="en-US" sz="2000" u="none" strike="noStrike" dirty="0">
                          <a:effectLst/>
                        </a:rPr>
                        <a:t>年までに、世界のエネルギーミックスにおける再生可能エネルギーの割合を大幅に拡大させる。</a:t>
                      </a:r>
                      <a:endParaRPr lang="ja-JP" altLang="en-US" sz="2000" b="0" i="0" u="none" strike="noStrike" dirty="0">
                        <a:solidFill>
                          <a:srgbClr val="070B0C"/>
                        </a:solidFill>
                        <a:effectLst/>
                        <a:latin typeface="Roboto"/>
                      </a:endParaRPr>
                    </a:p>
                  </a:txBody>
                  <a:tcPr marL="28104" marR="1561" marT="1561" marB="0" anchor="ctr"/>
                </a:tc>
              </a:tr>
              <a:tr h="924381">
                <a:tc>
                  <a:txBody>
                    <a:bodyPr/>
                    <a:lstStyle/>
                    <a:p>
                      <a:pPr algn="l" fontAlgn="ctr"/>
                      <a:r>
                        <a:rPr lang="en-US" altLang="ja-JP" sz="2000" u="none" strike="noStrike">
                          <a:effectLst/>
                        </a:rPr>
                        <a:t>7.3</a:t>
                      </a:r>
                      <a:r>
                        <a:rPr lang="ja-JP" altLang="en-US" sz="2000" u="none" strike="noStrike">
                          <a:effectLst/>
                        </a:rPr>
                        <a:t>　</a:t>
                      </a:r>
                      <a:r>
                        <a:rPr lang="en-US" altLang="ja-JP" sz="2000" u="none" strike="noStrike">
                          <a:effectLst/>
                        </a:rPr>
                        <a:t>2030</a:t>
                      </a:r>
                      <a:r>
                        <a:rPr lang="ja-JP" altLang="en-US" sz="2000" u="none" strike="noStrike">
                          <a:effectLst/>
                        </a:rPr>
                        <a:t>年までに、世界全体のエネルギー効率の改善率を倍増させる。</a:t>
                      </a:r>
                      <a:endParaRPr lang="ja-JP" altLang="en-US" sz="2000" b="0" i="0" u="none" strike="noStrike">
                        <a:solidFill>
                          <a:srgbClr val="070B0C"/>
                        </a:solidFill>
                        <a:effectLst/>
                        <a:latin typeface="Roboto"/>
                      </a:endParaRPr>
                    </a:p>
                  </a:txBody>
                  <a:tcPr marL="28104" marR="1561" marT="1561" marB="0" anchor="ctr"/>
                </a:tc>
              </a:tr>
              <a:tr h="1163772">
                <a:tc>
                  <a:txBody>
                    <a:bodyPr/>
                    <a:lstStyle/>
                    <a:p>
                      <a:pPr algn="l" fontAlgn="ctr"/>
                      <a:r>
                        <a:rPr lang="en-US" altLang="ja-JP" sz="2000" u="none" strike="noStrike">
                          <a:effectLst/>
                        </a:rPr>
                        <a:t>7.a</a:t>
                      </a:r>
                      <a:r>
                        <a:rPr lang="ja-JP" altLang="en-US" sz="2000" u="none" strike="noStrike">
                          <a:effectLst/>
                        </a:rPr>
                        <a:t>　</a:t>
                      </a:r>
                      <a:r>
                        <a:rPr lang="en-US" altLang="ja-JP" sz="2000" u="none" strike="noStrike">
                          <a:effectLst/>
                        </a:rPr>
                        <a:t>2030</a:t>
                      </a:r>
                      <a:r>
                        <a:rPr lang="ja-JP" altLang="en-US" sz="2000" u="none" strike="noStrike">
                          <a:effectLst/>
                        </a:rPr>
                        <a:t>年までに、再生可能エネルギー、エネルギー効率及び先進的かつ環境負荷の低い化石燃料技術などのクリーンエネルギーの研究及び技術へのアクセスを促進するための国際協力を強化し、エネルギー関連インフラとクリーンエネルギー技術への投資を促進する。</a:t>
                      </a:r>
                      <a:endParaRPr lang="ja-JP" altLang="en-US" sz="2000" b="0" i="0" u="none" strike="noStrike">
                        <a:solidFill>
                          <a:srgbClr val="070B0C"/>
                        </a:solidFill>
                        <a:effectLst/>
                        <a:latin typeface="Roboto"/>
                      </a:endParaRPr>
                    </a:p>
                  </a:txBody>
                  <a:tcPr marL="28104" marR="1561" marT="1561" marB="0" anchor="ctr"/>
                </a:tc>
              </a:tr>
              <a:tr h="1014788">
                <a:tc>
                  <a:txBody>
                    <a:bodyPr/>
                    <a:lstStyle/>
                    <a:p>
                      <a:pPr algn="l" fontAlgn="ctr"/>
                      <a:r>
                        <a:rPr lang="en-US" altLang="ja-JP" sz="2000" u="none" strike="noStrike" dirty="0">
                          <a:effectLst/>
                        </a:rPr>
                        <a:t>7.b</a:t>
                      </a:r>
                      <a:r>
                        <a:rPr lang="ja-JP" altLang="en-US" sz="2000" u="none" strike="noStrike" dirty="0">
                          <a:effectLst/>
                        </a:rPr>
                        <a:t>　</a:t>
                      </a:r>
                      <a:r>
                        <a:rPr lang="en-US" altLang="ja-JP" sz="2000" u="none" strike="noStrike" dirty="0">
                          <a:effectLst/>
                        </a:rPr>
                        <a:t>2030</a:t>
                      </a:r>
                      <a:r>
                        <a:rPr lang="ja-JP" altLang="en-US" sz="2000" u="none" strike="noStrike" dirty="0">
                          <a:effectLst/>
                        </a:rPr>
                        <a:t>年までに、各々の支援プログラムに沿って開発途上国、特に後発開発途上国及び小島嶼開発途上国、内陸開発途上国のすべての人々に現代的で持続可能なエネルギーサービスを供給できるよう、インフラ拡大と技術向上を行う。</a:t>
                      </a:r>
                      <a:endParaRPr lang="ja-JP" altLang="en-US" sz="2000" b="0" i="0" u="none" strike="noStrike" dirty="0">
                        <a:solidFill>
                          <a:srgbClr val="070B0C"/>
                        </a:solidFill>
                        <a:effectLst/>
                        <a:latin typeface="Roboto"/>
                      </a:endParaRPr>
                    </a:p>
                  </a:txBody>
                  <a:tcPr marL="28104" marR="1561" marT="1561" marB="0" anchor="ctr"/>
                </a:tc>
              </a:tr>
            </a:tbl>
          </a:graphicData>
        </a:graphic>
      </p:graphicFrame>
    </p:spTree>
    <p:extLst>
      <p:ext uri="{BB962C8B-B14F-4D97-AF65-F5344CB8AC3E}">
        <p14:creationId xmlns:p14="http://schemas.microsoft.com/office/powerpoint/2010/main" val="3015060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7</a:t>
            </a:r>
            <a:r>
              <a:rPr lang="ja-JP" altLang="en-US" dirty="0"/>
              <a:t>：すべての人々に手ごろで信頼でき、持続可能か</a:t>
            </a:r>
            <a:br>
              <a:rPr lang="ja-JP" altLang="en-US" dirty="0"/>
            </a:br>
            <a:r>
              <a:rPr lang="ja-JP" altLang="en-US" dirty="0"/>
              <a:t>             </a:t>
            </a:r>
            <a:r>
              <a:rPr lang="ja-JP" altLang="en-US" dirty="0" err="1"/>
              <a:t>つ</a:t>
            </a:r>
            <a:r>
              <a:rPr lang="ja-JP" altLang="en-US" dirty="0"/>
              <a:t>近代的なエネルギーへのアクセスを確保する</a:t>
            </a:r>
          </a:p>
          <a:p>
            <a:endParaRPr kumimoji="1" lang="ja-JP" altLang="en-US" dirty="0"/>
          </a:p>
        </p:txBody>
      </p:sp>
      <p:sp>
        <p:nvSpPr>
          <p:cNvPr id="4" name="Shape 241"/>
          <p:cNvSpPr txBox="1">
            <a:spLocks/>
          </p:cNvSpPr>
          <p:nvPr/>
        </p:nvSpPr>
        <p:spPr>
          <a:xfrm>
            <a:off x="444639" y="913655"/>
            <a:ext cx="8229600" cy="1143000"/>
          </a:xfrm>
          <a:prstGeom prst="rect">
            <a:avLst/>
          </a:prstGeom>
          <a:noFill/>
          <a:ln>
            <a:noFill/>
          </a:ln>
        </p:spPr>
        <p:txBody>
          <a:bodyPr vert="horz" lIns="91425" tIns="45700" rIns="91425" bIns="45700" rtlCol="0" anchor="ctr" anchorCtr="0">
            <a:normAutofit fontScale="97500"/>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just">
              <a:buSzPct val="25000"/>
            </a:pPr>
            <a:endParaRPr lang="en-US" sz="28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340768"/>
            <a:ext cx="1470122"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791432310"/>
              </p:ext>
            </p:extLst>
          </p:nvPr>
        </p:nvGraphicFramePr>
        <p:xfrm>
          <a:off x="1505618" y="1485155"/>
          <a:ext cx="7386862" cy="4907685"/>
        </p:xfrm>
        <a:graphic>
          <a:graphicData uri="http://schemas.openxmlformats.org/drawingml/2006/table">
            <a:tbl>
              <a:tblPr>
                <a:tableStyleId>{616DA210-FB5B-4158-B5E0-FEB733F419BA}</a:tableStyleId>
              </a:tblPr>
              <a:tblGrid>
                <a:gridCol w="7386862"/>
              </a:tblGrid>
              <a:tr h="880363">
                <a:tc>
                  <a:txBody>
                    <a:bodyPr/>
                    <a:lstStyle/>
                    <a:p>
                      <a:pPr algn="l" fontAlgn="ctr"/>
                      <a:endParaRPr lang="ja-JP" altLang="en-US" sz="2000" b="0" i="0" u="none" strike="noStrike" dirty="0">
                        <a:solidFill>
                          <a:srgbClr val="070B0C"/>
                        </a:solidFill>
                        <a:effectLst/>
                        <a:latin typeface="Roboto"/>
                      </a:endParaRPr>
                    </a:p>
                  </a:txBody>
                  <a:tcPr marL="28104" marR="1561" marT="1561" marB="0" anchor="ctr"/>
                </a:tc>
              </a:tr>
              <a:tr h="924381">
                <a:tc>
                  <a:txBody>
                    <a:bodyPr/>
                    <a:lstStyle/>
                    <a:p>
                      <a:pPr algn="l" fontAlgn="ctr"/>
                      <a:endParaRPr lang="ja-JP" altLang="en-US" sz="2000" b="0" i="0" u="none" strike="noStrike" dirty="0">
                        <a:solidFill>
                          <a:srgbClr val="070B0C"/>
                        </a:solidFill>
                        <a:effectLst/>
                        <a:latin typeface="Roboto"/>
                      </a:endParaRPr>
                    </a:p>
                  </a:txBody>
                  <a:tcPr marL="28104" marR="1561" marT="1561" marB="0" anchor="ctr"/>
                </a:tc>
              </a:tr>
              <a:tr h="924381">
                <a:tc>
                  <a:txBody>
                    <a:bodyPr/>
                    <a:lstStyle/>
                    <a:p>
                      <a:pPr algn="l" fontAlgn="ctr"/>
                      <a:endParaRPr lang="ja-JP" altLang="en-US" sz="2000" b="0" i="0" u="none" strike="noStrike" dirty="0">
                        <a:solidFill>
                          <a:srgbClr val="070B0C"/>
                        </a:solidFill>
                        <a:effectLst/>
                        <a:latin typeface="Roboto"/>
                      </a:endParaRPr>
                    </a:p>
                  </a:txBody>
                  <a:tcPr marL="28104" marR="1561" marT="1561" marB="0" anchor="ctr"/>
                </a:tc>
              </a:tr>
              <a:tr h="1163772">
                <a:tc>
                  <a:txBody>
                    <a:bodyPr/>
                    <a:lstStyle/>
                    <a:p>
                      <a:pPr algn="l" fontAlgn="ctr"/>
                      <a:endParaRPr lang="ja-JP" altLang="en-US" sz="2000" b="0" i="0" u="none" strike="noStrike" dirty="0">
                        <a:solidFill>
                          <a:srgbClr val="070B0C"/>
                        </a:solidFill>
                        <a:effectLst/>
                        <a:latin typeface="Roboto"/>
                      </a:endParaRPr>
                    </a:p>
                  </a:txBody>
                  <a:tcPr marL="28104" marR="1561" marT="1561" marB="0" anchor="ctr"/>
                </a:tc>
              </a:tr>
              <a:tr h="1014788">
                <a:tc>
                  <a:txBody>
                    <a:bodyPr/>
                    <a:lstStyle/>
                    <a:p>
                      <a:pPr algn="l" fontAlgn="ctr"/>
                      <a:endParaRPr lang="ja-JP" altLang="en-US" sz="2000" b="0" i="0" u="none" strike="noStrike" dirty="0">
                        <a:solidFill>
                          <a:srgbClr val="070B0C"/>
                        </a:solidFill>
                        <a:effectLst/>
                        <a:latin typeface="Roboto"/>
                      </a:endParaRPr>
                    </a:p>
                  </a:txBody>
                  <a:tcPr marL="28104" marR="1561" marT="1561" marB="0" anchor="ctr"/>
                </a:tc>
              </a:tr>
            </a:tbl>
          </a:graphicData>
        </a:graphic>
      </p:graphicFrame>
      <p:pic>
        <p:nvPicPr>
          <p:cNvPr id="8"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29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548680"/>
            <a:ext cx="8496300" cy="288032"/>
          </a:xfrm>
        </p:spPr>
        <p:txBody>
          <a:bodyPr>
            <a:normAutofit/>
          </a:bodyPr>
          <a:lstStyle/>
          <a:p>
            <a:r>
              <a:rPr lang="ja-JP" altLang="en-US" sz="1200" dirty="0"/>
              <a:t>目標</a:t>
            </a:r>
            <a:r>
              <a:rPr lang="en-US" altLang="ja-JP" sz="1200" dirty="0"/>
              <a:t>8</a:t>
            </a:r>
            <a:r>
              <a:rPr lang="ja-JP" altLang="en-US" sz="1200" dirty="0"/>
              <a:t>：すべての人々のための持続的、包摂的かつ持続可能</a:t>
            </a:r>
            <a:r>
              <a:rPr lang="ja-JP" altLang="en-US" sz="1200" dirty="0" smtClean="0"/>
              <a:t>な経済</a:t>
            </a:r>
            <a:r>
              <a:rPr lang="ja-JP" altLang="en-US" sz="1200" dirty="0"/>
              <a:t>成長、生産的な完全雇用およびディーセント・</a:t>
            </a:r>
            <a:r>
              <a:rPr lang="ja-JP" altLang="en-US" sz="1200" dirty="0" smtClean="0"/>
              <a:t>ワークを</a:t>
            </a:r>
            <a:r>
              <a:rPr lang="ja-JP" altLang="en-US" sz="1200" dirty="0"/>
              <a:t>推進する</a:t>
            </a:r>
          </a:p>
          <a:p>
            <a:endParaRPr kumimoji="1" lang="ja-JP" altLang="en-US" sz="11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124744"/>
            <a:ext cx="1223550" cy="124342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572325359"/>
              </p:ext>
            </p:extLst>
          </p:nvPr>
        </p:nvGraphicFramePr>
        <p:xfrm>
          <a:off x="1475656" y="980728"/>
          <a:ext cx="7560839" cy="5823926"/>
        </p:xfrm>
        <a:graphic>
          <a:graphicData uri="http://schemas.openxmlformats.org/drawingml/2006/table">
            <a:tbl>
              <a:tblPr>
                <a:tableStyleId>{616DA210-FB5B-4158-B5E0-FEB733F419BA}</a:tableStyleId>
              </a:tblPr>
              <a:tblGrid>
                <a:gridCol w="7560839"/>
              </a:tblGrid>
              <a:tr h="446569">
                <a:tc>
                  <a:txBody>
                    <a:bodyPr/>
                    <a:lstStyle/>
                    <a:p>
                      <a:pPr algn="l" fontAlgn="ctr"/>
                      <a:r>
                        <a:rPr lang="en-US" altLang="ja-JP" sz="1400" u="none" strike="noStrike" dirty="0">
                          <a:effectLst/>
                        </a:rPr>
                        <a:t>8.1</a:t>
                      </a:r>
                      <a:r>
                        <a:rPr lang="ja-JP" altLang="en-US" sz="1400" u="none" strike="noStrike" dirty="0">
                          <a:effectLst/>
                        </a:rPr>
                        <a:t>　各国の状況に応じて、一人当たり経済成長率を持続させる。特に後発開発途上国は少なくとも年率</a:t>
                      </a:r>
                      <a:r>
                        <a:rPr lang="en-US" altLang="ja-JP" sz="1400" u="none" strike="noStrike" dirty="0">
                          <a:effectLst/>
                        </a:rPr>
                        <a:t>7%</a:t>
                      </a:r>
                      <a:r>
                        <a:rPr lang="ja-JP" altLang="en-US" sz="1400" u="none" strike="noStrike" dirty="0">
                          <a:effectLst/>
                        </a:rPr>
                        <a:t>の成長率を保つ。</a:t>
                      </a: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r>
                        <a:rPr lang="en-US" altLang="ja-JP" sz="1400" u="none" strike="noStrike">
                          <a:effectLst/>
                        </a:rPr>
                        <a:t>8.2</a:t>
                      </a:r>
                      <a:r>
                        <a:rPr lang="ja-JP" altLang="en-US" sz="1400" u="none" strike="noStrike">
                          <a:effectLst/>
                        </a:rPr>
                        <a:t>　高付加価値セクターや労働集約型セクターに重点を置くことなどにより、多様化、技術向上及びイノベーションを通じた高いレベルの経済生産性を達成する。</a:t>
                      </a:r>
                      <a:endParaRPr lang="ja-JP" altLang="en-US" sz="1400" b="0" i="0" u="none" strike="noStrike">
                        <a:solidFill>
                          <a:srgbClr val="070B0C"/>
                        </a:solidFill>
                        <a:effectLst/>
                        <a:latin typeface="Roboto"/>
                      </a:endParaRPr>
                    </a:p>
                  </a:txBody>
                  <a:tcPr marL="13165" marR="731" marT="731" marB="0" anchor="ctr"/>
                </a:tc>
              </a:tr>
              <a:tr h="468897">
                <a:tc>
                  <a:txBody>
                    <a:bodyPr/>
                    <a:lstStyle/>
                    <a:p>
                      <a:pPr algn="l" fontAlgn="ctr"/>
                      <a:r>
                        <a:rPr lang="en-US" altLang="ja-JP" sz="1400" u="none" strike="noStrike">
                          <a:effectLst/>
                        </a:rPr>
                        <a:t>8.3</a:t>
                      </a:r>
                      <a:r>
                        <a:rPr lang="ja-JP" altLang="en-US" sz="1400" u="none" strike="noStrike">
                          <a:effectLst/>
                        </a:rPr>
                        <a:t>　生産活動や適切な雇用創出、起業、創造性及びイノベーションを支援する開発重視型の政策を促進するとともに、金融サービスへのアクセス改善などを通じて中小零細企業の設立や成長を奨励する。</a:t>
                      </a:r>
                      <a:endParaRPr lang="ja-JP" altLang="en-US" sz="1400" b="0" i="0" u="none" strike="noStrike">
                        <a:solidFill>
                          <a:srgbClr val="070B0C"/>
                        </a:solidFill>
                        <a:effectLst/>
                        <a:latin typeface="Roboto"/>
                      </a:endParaRPr>
                    </a:p>
                  </a:txBody>
                  <a:tcPr marL="13165" marR="731" marT="731" marB="0" anchor="ctr"/>
                </a:tc>
              </a:tr>
              <a:tr h="468897">
                <a:tc>
                  <a:txBody>
                    <a:bodyPr/>
                    <a:lstStyle/>
                    <a:p>
                      <a:pPr algn="l" fontAlgn="ctr"/>
                      <a:r>
                        <a:rPr lang="en-US" altLang="ja-JP" sz="1400" u="none" strike="noStrike">
                          <a:effectLst/>
                        </a:rPr>
                        <a:t>8.4</a:t>
                      </a:r>
                      <a:r>
                        <a:rPr lang="ja-JP" altLang="en-US" sz="1400" u="none" strike="noStrike">
                          <a:effectLst/>
                        </a:rPr>
                        <a:t>　</a:t>
                      </a:r>
                      <a:r>
                        <a:rPr lang="en-US" altLang="ja-JP" sz="1400" u="none" strike="noStrike">
                          <a:effectLst/>
                        </a:rPr>
                        <a:t>2030</a:t>
                      </a:r>
                      <a:r>
                        <a:rPr lang="ja-JP" altLang="en-US" sz="1400" u="none" strike="noStrike">
                          <a:effectLst/>
                        </a:rPr>
                        <a:t>年までに、世界の消費と生産における資源効率を漸進的に改善させ、先進国主導の下、持続可能な消費と生産に関する</a:t>
                      </a:r>
                      <a:r>
                        <a:rPr lang="en-US" altLang="ja-JP" sz="1400" u="none" strike="noStrike">
                          <a:effectLst/>
                        </a:rPr>
                        <a:t>10</a:t>
                      </a:r>
                      <a:r>
                        <a:rPr lang="ja-JP" altLang="en-US" sz="1400" u="none" strike="noStrike">
                          <a:effectLst/>
                        </a:rPr>
                        <a:t>年計画枠組みに従い、経済成長と環境悪化の分断を図る。</a:t>
                      </a:r>
                      <a:endParaRPr lang="ja-JP" altLang="en-US" sz="1400" b="0" i="0" u="none" strike="noStrike">
                        <a:solidFill>
                          <a:srgbClr val="070B0C"/>
                        </a:solidFill>
                        <a:effectLst/>
                        <a:latin typeface="Roboto"/>
                      </a:endParaRPr>
                    </a:p>
                  </a:txBody>
                  <a:tcPr marL="13165" marR="731" marT="731" marB="0" anchor="ctr"/>
                </a:tc>
              </a:tr>
              <a:tr h="468897">
                <a:tc>
                  <a:txBody>
                    <a:bodyPr/>
                    <a:lstStyle/>
                    <a:p>
                      <a:pPr algn="l" fontAlgn="ctr"/>
                      <a:r>
                        <a:rPr lang="en-US" altLang="ja-JP" sz="1400" u="none" strike="noStrike">
                          <a:effectLst/>
                        </a:rPr>
                        <a:t>8.5</a:t>
                      </a:r>
                      <a:r>
                        <a:rPr lang="ja-JP" altLang="en-US" sz="1400" u="none" strike="noStrike">
                          <a:effectLst/>
                        </a:rPr>
                        <a:t>　</a:t>
                      </a:r>
                      <a:r>
                        <a:rPr lang="en-US" altLang="ja-JP" sz="1400" u="none" strike="noStrike">
                          <a:effectLst/>
                        </a:rPr>
                        <a:t>2030</a:t>
                      </a:r>
                      <a:r>
                        <a:rPr lang="ja-JP" altLang="en-US" sz="1400" u="none" strike="noStrike">
                          <a:effectLst/>
                        </a:rPr>
                        <a:t>年までに、若者や障害者を含むすべての男性及び女性の、完全かつ生産的な雇用及び働きがいのある人間らしい仕事、ならびに同一労働同一賃金を達成する。</a:t>
                      </a:r>
                      <a:endParaRPr lang="ja-JP" altLang="en-US" sz="1400" b="0" i="0" u="none" strike="noStrike">
                        <a:solidFill>
                          <a:srgbClr val="070B0C"/>
                        </a:solidFill>
                        <a:effectLst/>
                        <a:latin typeface="Roboto"/>
                      </a:endParaRPr>
                    </a:p>
                  </a:txBody>
                  <a:tcPr marL="13165" marR="731" marT="731" marB="0" anchor="ctr"/>
                </a:tc>
              </a:tr>
              <a:tr h="468897">
                <a:tc>
                  <a:txBody>
                    <a:bodyPr/>
                    <a:lstStyle/>
                    <a:p>
                      <a:pPr algn="l" fontAlgn="ctr"/>
                      <a:r>
                        <a:rPr lang="en-US" altLang="ja-JP" sz="1400" u="none" strike="noStrike" dirty="0">
                          <a:effectLst/>
                        </a:rPr>
                        <a:t>8.6</a:t>
                      </a:r>
                      <a:r>
                        <a:rPr lang="ja-JP" altLang="en-US" sz="1400" u="none" strike="noStrike" dirty="0">
                          <a:effectLst/>
                        </a:rPr>
                        <a:t>　</a:t>
                      </a:r>
                      <a:r>
                        <a:rPr lang="en-US" altLang="ja-JP" sz="1400" u="none" strike="noStrike" dirty="0">
                          <a:effectLst/>
                        </a:rPr>
                        <a:t>2020</a:t>
                      </a:r>
                      <a:r>
                        <a:rPr lang="ja-JP" altLang="en-US" sz="1400" u="none" strike="noStrike" dirty="0">
                          <a:effectLst/>
                        </a:rPr>
                        <a:t>年までに、就労、就学及び職業訓練のいずれも行っていない若者の割合を大幅に減らす。</a:t>
                      </a:r>
                      <a:endParaRPr lang="ja-JP" altLang="en-US" sz="1400" b="0" i="0" u="none" strike="noStrike" dirty="0">
                        <a:solidFill>
                          <a:srgbClr val="070B0C"/>
                        </a:solidFill>
                        <a:effectLst/>
                        <a:latin typeface="Roboto"/>
                      </a:endParaRPr>
                    </a:p>
                  </a:txBody>
                  <a:tcPr marL="13165" marR="731" marT="731" marB="0" anchor="ctr"/>
                </a:tc>
              </a:tr>
              <a:tr h="499641">
                <a:tc>
                  <a:txBody>
                    <a:bodyPr/>
                    <a:lstStyle/>
                    <a:p>
                      <a:pPr algn="l" fontAlgn="ctr"/>
                      <a:r>
                        <a:rPr lang="en-US" altLang="ja-JP" sz="1400" u="none" strike="noStrike" dirty="0">
                          <a:effectLst/>
                        </a:rPr>
                        <a:t>8.7</a:t>
                      </a:r>
                      <a:r>
                        <a:rPr lang="ja-JP" altLang="en-US" sz="1400" u="none" strike="noStrike" dirty="0">
                          <a:effectLst/>
                        </a:rPr>
                        <a:t>　強制労働を根絶し、現代の奴隷制、人身売買を終らせるための緊急かつ効果的な措置の実施、最悪な形態の児童労働の禁止及び撲滅を確保する。</a:t>
                      </a:r>
                      <a:r>
                        <a:rPr lang="en-US" altLang="ja-JP" sz="1400" u="none" strike="noStrike" dirty="0">
                          <a:effectLst/>
                        </a:rPr>
                        <a:t>2025</a:t>
                      </a:r>
                      <a:r>
                        <a:rPr lang="ja-JP" altLang="en-US" sz="1400" u="none" strike="noStrike" dirty="0">
                          <a:effectLst/>
                        </a:rPr>
                        <a:t>年までに児童兵士の募集と使用を含むあらゆる形態の児童労働を撲滅する。</a:t>
                      </a: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r>
                        <a:rPr lang="en-US" altLang="ja-JP" sz="1400" u="none" strike="noStrike" dirty="0">
                          <a:effectLst/>
                        </a:rPr>
                        <a:t>8.8</a:t>
                      </a:r>
                      <a:r>
                        <a:rPr lang="ja-JP" altLang="en-US" sz="1400" u="none" strike="noStrike" dirty="0">
                          <a:effectLst/>
                        </a:rPr>
                        <a:t>　移住労働者、特に女性の移住労働者や不安定な雇用状態にある労働者など、すべての労働者の権利を保護し、安全・安心な労働環境を促進する。</a:t>
                      </a: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r>
                        <a:rPr lang="en-US" altLang="ja-JP" sz="1400" u="none" strike="noStrike">
                          <a:effectLst/>
                        </a:rPr>
                        <a:t>8.9</a:t>
                      </a:r>
                      <a:r>
                        <a:rPr lang="ja-JP" altLang="en-US" sz="1400" u="none" strike="noStrike">
                          <a:effectLst/>
                        </a:rPr>
                        <a:t>　</a:t>
                      </a:r>
                      <a:r>
                        <a:rPr lang="en-US" altLang="ja-JP" sz="1400" u="none" strike="noStrike">
                          <a:effectLst/>
                        </a:rPr>
                        <a:t>2030</a:t>
                      </a:r>
                      <a:r>
                        <a:rPr lang="ja-JP" altLang="en-US" sz="1400" u="none" strike="noStrike">
                          <a:effectLst/>
                        </a:rPr>
                        <a:t>年までに、雇用創出、地方の文化振興・産品販促につながる持続可能な観光業を促進するための政策を立案し実施する。</a:t>
                      </a:r>
                      <a:endParaRPr lang="ja-JP" altLang="en-US" sz="1400" b="0" i="0" u="none" strike="noStrike">
                        <a:solidFill>
                          <a:srgbClr val="070B0C"/>
                        </a:solidFill>
                        <a:effectLst/>
                        <a:latin typeface="Roboto"/>
                      </a:endParaRPr>
                    </a:p>
                  </a:txBody>
                  <a:tcPr marL="13165" marR="731" marT="731" marB="0" anchor="ctr"/>
                </a:tc>
              </a:tr>
              <a:tr h="419087">
                <a:tc>
                  <a:txBody>
                    <a:bodyPr/>
                    <a:lstStyle/>
                    <a:p>
                      <a:pPr algn="l" fontAlgn="ctr"/>
                      <a:r>
                        <a:rPr lang="en-US" altLang="ja-JP" sz="1400" u="none" strike="noStrike">
                          <a:effectLst/>
                        </a:rPr>
                        <a:t>8.10 </a:t>
                      </a:r>
                      <a:r>
                        <a:rPr lang="ja-JP" altLang="en-US" sz="1400" u="none" strike="noStrike">
                          <a:effectLst/>
                        </a:rPr>
                        <a:t>国内の金融機関の能力を強化し、すべての人々の銀行取引、保険及び金融サービスへのアクセスを促進・拡大する。</a:t>
                      </a:r>
                      <a:endParaRPr lang="ja-JP" altLang="en-US" sz="1400" b="0" i="0" u="none" strike="noStrike">
                        <a:solidFill>
                          <a:srgbClr val="070B0C"/>
                        </a:solidFill>
                        <a:effectLst/>
                        <a:latin typeface="Roboto"/>
                      </a:endParaRPr>
                    </a:p>
                  </a:txBody>
                  <a:tcPr marL="13165" marR="731" marT="731" marB="0" anchor="ctr"/>
                </a:tc>
              </a:tr>
              <a:tr h="393840">
                <a:tc>
                  <a:txBody>
                    <a:bodyPr/>
                    <a:lstStyle/>
                    <a:p>
                      <a:pPr algn="l" fontAlgn="ctr"/>
                      <a:r>
                        <a:rPr lang="en-US" altLang="ja-JP" sz="1400" u="none" strike="noStrike">
                          <a:effectLst/>
                        </a:rPr>
                        <a:t>8.a</a:t>
                      </a:r>
                      <a:r>
                        <a:rPr lang="ja-JP" altLang="en-US" sz="1400" u="none" strike="noStrike">
                          <a:effectLst/>
                        </a:rPr>
                        <a:t>　後発開発途上国への貿易関連技術支援のための拡大統合フレームワーク（</a:t>
                      </a:r>
                      <a:r>
                        <a:rPr lang="en-US" altLang="ja-JP" sz="1400" u="none" strike="noStrike">
                          <a:effectLst/>
                        </a:rPr>
                        <a:t>EIF</a:t>
                      </a:r>
                      <a:r>
                        <a:rPr lang="ja-JP" altLang="en-US" sz="1400" u="none" strike="noStrike">
                          <a:effectLst/>
                        </a:rPr>
                        <a:t>）などを通じた支援を含む、開発途上国、特に後発開発途上国に対する貿易のための援助を拡大する。</a:t>
                      </a:r>
                      <a:endParaRPr lang="ja-JP" altLang="en-US" sz="1400" b="0" i="0" u="none" strike="noStrike">
                        <a:solidFill>
                          <a:srgbClr val="070B0C"/>
                        </a:solidFill>
                        <a:effectLst/>
                        <a:latin typeface="Roboto"/>
                      </a:endParaRPr>
                    </a:p>
                  </a:txBody>
                  <a:tcPr marL="13165" marR="731" marT="731" marB="0" anchor="ctr"/>
                </a:tc>
              </a:tr>
              <a:tr h="287173">
                <a:tc>
                  <a:txBody>
                    <a:bodyPr/>
                    <a:lstStyle/>
                    <a:p>
                      <a:pPr algn="l" fontAlgn="ctr"/>
                      <a:r>
                        <a:rPr lang="en-US" altLang="ja-JP" sz="1400" u="none" strike="noStrike" dirty="0">
                          <a:effectLst/>
                        </a:rPr>
                        <a:t>8.b</a:t>
                      </a:r>
                      <a:r>
                        <a:rPr lang="ja-JP" altLang="en-US" sz="1400" u="none" strike="noStrike" dirty="0">
                          <a:effectLst/>
                        </a:rPr>
                        <a:t>　</a:t>
                      </a:r>
                      <a:r>
                        <a:rPr lang="en-US" altLang="ja-JP" sz="1400" u="none" strike="noStrike" dirty="0">
                          <a:effectLst/>
                        </a:rPr>
                        <a:t>2020</a:t>
                      </a:r>
                      <a:r>
                        <a:rPr lang="ja-JP" altLang="en-US" sz="1400" u="none" strike="noStrike" dirty="0">
                          <a:effectLst/>
                        </a:rPr>
                        <a:t>年までに、若年雇用のための世界的戦略及び国際労働機関（</a:t>
                      </a:r>
                      <a:r>
                        <a:rPr lang="en-US" altLang="ja-JP" sz="1400" u="none" strike="noStrike" dirty="0">
                          <a:effectLst/>
                        </a:rPr>
                        <a:t>ILO</a:t>
                      </a:r>
                      <a:r>
                        <a:rPr lang="ja-JP" altLang="en-US" sz="1400" u="none" strike="noStrike" dirty="0">
                          <a:effectLst/>
                        </a:rPr>
                        <a:t>）の仕事に関する世界協定の実施を展開・運用化する。</a:t>
                      </a:r>
                      <a:endParaRPr lang="ja-JP" altLang="en-US" sz="1400" b="0" i="0" u="none" strike="noStrike" dirty="0">
                        <a:solidFill>
                          <a:srgbClr val="070B0C"/>
                        </a:solidFill>
                        <a:effectLst/>
                        <a:latin typeface="Roboto"/>
                      </a:endParaRPr>
                    </a:p>
                  </a:txBody>
                  <a:tcPr marL="13165" marR="731" marT="731" marB="0" anchor="ctr"/>
                </a:tc>
              </a:tr>
            </a:tbl>
          </a:graphicData>
        </a:graphic>
      </p:graphicFrame>
    </p:spTree>
    <p:extLst>
      <p:ext uri="{BB962C8B-B14F-4D97-AF65-F5344CB8AC3E}">
        <p14:creationId xmlns:p14="http://schemas.microsoft.com/office/powerpoint/2010/main" val="2965873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548680"/>
            <a:ext cx="8496300" cy="288032"/>
          </a:xfrm>
        </p:spPr>
        <p:txBody>
          <a:bodyPr>
            <a:normAutofit/>
          </a:bodyPr>
          <a:lstStyle/>
          <a:p>
            <a:r>
              <a:rPr lang="ja-JP" altLang="en-US" sz="1200" dirty="0"/>
              <a:t>目標</a:t>
            </a:r>
            <a:r>
              <a:rPr lang="en-US" altLang="ja-JP" sz="1200" dirty="0"/>
              <a:t>8</a:t>
            </a:r>
            <a:r>
              <a:rPr lang="ja-JP" altLang="en-US" sz="1200" dirty="0"/>
              <a:t>：すべての人々のための持続的、包摂的かつ持続可能</a:t>
            </a:r>
            <a:r>
              <a:rPr lang="ja-JP" altLang="en-US" sz="1200" dirty="0" smtClean="0"/>
              <a:t>な経済</a:t>
            </a:r>
            <a:r>
              <a:rPr lang="ja-JP" altLang="en-US" sz="1200" dirty="0"/>
              <a:t>成長、生産的な完全雇用およびディーセント・</a:t>
            </a:r>
            <a:r>
              <a:rPr lang="ja-JP" altLang="en-US" sz="1200" dirty="0" smtClean="0"/>
              <a:t>ワークを</a:t>
            </a:r>
            <a:r>
              <a:rPr lang="ja-JP" altLang="en-US" sz="1200" dirty="0"/>
              <a:t>推進する</a:t>
            </a:r>
          </a:p>
          <a:p>
            <a:endParaRPr kumimoji="1" lang="ja-JP" altLang="en-US" sz="11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124744"/>
            <a:ext cx="1223550" cy="124342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153295715"/>
              </p:ext>
            </p:extLst>
          </p:nvPr>
        </p:nvGraphicFramePr>
        <p:xfrm>
          <a:off x="1475656" y="980728"/>
          <a:ext cx="7560839" cy="5328589"/>
        </p:xfrm>
        <a:graphic>
          <a:graphicData uri="http://schemas.openxmlformats.org/drawingml/2006/table">
            <a:tbl>
              <a:tblPr>
                <a:tableStyleId>{616DA210-FB5B-4158-B5E0-FEB733F419BA}</a:tableStyleId>
              </a:tblPr>
              <a:tblGrid>
                <a:gridCol w="7560839"/>
              </a:tblGrid>
              <a:tr h="446569">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99641">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6889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419087">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393840">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r h="287173">
                <a:tc>
                  <a:txBody>
                    <a:bodyPr/>
                    <a:lstStyle/>
                    <a:p>
                      <a:pPr algn="l" fontAlgn="ctr"/>
                      <a:endParaRPr lang="ja-JP" altLang="en-US" sz="1400" b="0" i="0" u="none" strike="noStrike" dirty="0">
                        <a:solidFill>
                          <a:srgbClr val="070B0C"/>
                        </a:solidFill>
                        <a:effectLst/>
                        <a:latin typeface="Roboto"/>
                      </a:endParaRPr>
                    </a:p>
                  </a:txBody>
                  <a:tcPr marL="13165" marR="731" marT="731" marB="0" anchor="ctr"/>
                </a:tc>
              </a:tr>
            </a:tbl>
          </a:graphicData>
        </a:graphic>
      </p:graphicFrame>
      <p:pic>
        <p:nvPicPr>
          <p:cNvPr id="7"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94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ＳＤＧｓとは</a:t>
            </a:r>
            <a:endParaRPr kumimoji="1" lang="ja-JP" altLang="en-US" dirty="0"/>
          </a:p>
        </p:txBody>
      </p:sp>
      <p:pic>
        <p:nvPicPr>
          <p:cNvPr id="4" name="Picture 2" descr="C:\Users\imai\Desktop\SGDS 日本語.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278" y="1681953"/>
            <a:ext cx="8089322" cy="520343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プレースホルダー 2"/>
          <p:cNvSpPr>
            <a:spLocks noGrp="1"/>
          </p:cNvSpPr>
          <p:nvPr>
            <p:ph type="body" sz="quarter" idx="13"/>
          </p:nvPr>
        </p:nvSpPr>
        <p:spPr>
          <a:xfrm>
            <a:off x="251520" y="620687"/>
            <a:ext cx="8496300" cy="1061265"/>
          </a:xfrm>
        </p:spPr>
        <p:txBody>
          <a:bodyPr>
            <a:normAutofit lnSpcReduction="10000"/>
          </a:bodyPr>
          <a:lstStyle/>
          <a:p>
            <a:r>
              <a:rPr kumimoji="1" lang="en-US" altLang="ja-JP" dirty="0" smtClean="0"/>
              <a:t>2015</a:t>
            </a:r>
            <a:r>
              <a:rPr lang="ja-JP" altLang="en-US" dirty="0" smtClean="0"/>
              <a:t>年９月に</a:t>
            </a:r>
            <a:r>
              <a:rPr lang="ja-JP" altLang="en-US" dirty="0"/>
              <a:t>国連サミットで採択した「持続可能な開発のための</a:t>
            </a:r>
            <a:r>
              <a:rPr lang="en-US" altLang="ja-JP" dirty="0"/>
              <a:t>2030</a:t>
            </a:r>
            <a:r>
              <a:rPr lang="ja-JP" altLang="en-US" dirty="0"/>
              <a:t>アジェンダ」に掲げられた</a:t>
            </a:r>
            <a:r>
              <a:rPr lang="en-US" altLang="ja-JP" dirty="0"/>
              <a:t>17</a:t>
            </a:r>
            <a:r>
              <a:rPr lang="ja-JP" altLang="en-US" dirty="0" smtClean="0"/>
              <a:t>の持続</a:t>
            </a:r>
            <a:r>
              <a:rPr lang="ja-JP" altLang="en-US" dirty="0"/>
              <a:t>可能な開発</a:t>
            </a:r>
            <a:r>
              <a:rPr lang="ja-JP" altLang="en-US" dirty="0" smtClean="0"/>
              <a:t>目標のこと（</a:t>
            </a:r>
            <a:r>
              <a:rPr lang="en-US" altLang="ja-JP" dirty="0"/>
              <a:t>SDGs</a:t>
            </a:r>
            <a:r>
              <a:rPr lang="ja-JP" altLang="en-US" dirty="0" smtClean="0"/>
              <a:t>）</a:t>
            </a:r>
            <a:endParaRPr lang="en-US" altLang="ja-JP" dirty="0" smtClean="0"/>
          </a:p>
          <a:p>
            <a:r>
              <a:rPr kumimoji="1" lang="ja-JP" altLang="en-US" dirty="0" smtClean="0"/>
              <a:t>以降のページにて各目標に関し、下諏訪町にて実現すべき目標を記載</a:t>
            </a:r>
            <a:endParaRPr kumimoji="1" lang="ja-JP" altLang="en-US" dirty="0"/>
          </a:p>
        </p:txBody>
      </p:sp>
    </p:spTree>
    <p:extLst>
      <p:ext uri="{BB962C8B-B14F-4D97-AF65-F5344CB8AC3E}">
        <p14:creationId xmlns:p14="http://schemas.microsoft.com/office/powerpoint/2010/main" val="1463499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360040"/>
          </a:xfrm>
        </p:spPr>
        <p:txBody>
          <a:bodyPr>
            <a:normAutofit/>
          </a:bodyPr>
          <a:lstStyle/>
          <a:p>
            <a:r>
              <a:rPr lang="ja-JP" altLang="en-US" sz="1200" dirty="0"/>
              <a:t>目標</a:t>
            </a:r>
            <a:r>
              <a:rPr lang="en-US" altLang="ja-JP" sz="1200" dirty="0"/>
              <a:t>9</a:t>
            </a:r>
            <a:r>
              <a:rPr lang="ja-JP" altLang="en-US" sz="1200" dirty="0"/>
              <a:t>：レジリエントなインフラを整備し、包摂的で持続可能な</a:t>
            </a:r>
            <a:r>
              <a:rPr lang="ja-JP" altLang="en-US" sz="1200" dirty="0" smtClean="0"/>
              <a:t>産 業化</a:t>
            </a:r>
            <a:r>
              <a:rPr lang="ja-JP" altLang="en-US" sz="1200" dirty="0"/>
              <a:t>を推進するとともに、イノベーションの拡大を図る</a:t>
            </a:r>
          </a:p>
          <a:p>
            <a:endParaRPr kumimoji="1" lang="ja-JP" altLang="en-US" sz="12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55" y="1124744"/>
            <a:ext cx="1458648"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489276316"/>
              </p:ext>
            </p:extLst>
          </p:nvPr>
        </p:nvGraphicFramePr>
        <p:xfrm>
          <a:off x="1619672" y="1124747"/>
          <a:ext cx="7416824" cy="5616622"/>
        </p:xfrm>
        <a:graphic>
          <a:graphicData uri="http://schemas.openxmlformats.org/drawingml/2006/table">
            <a:tbl>
              <a:tblPr>
                <a:tableStyleId>{616DA210-FB5B-4158-B5E0-FEB733F419BA}</a:tableStyleId>
              </a:tblPr>
              <a:tblGrid>
                <a:gridCol w="7416824"/>
              </a:tblGrid>
              <a:tr h="685321">
                <a:tc>
                  <a:txBody>
                    <a:bodyPr/>
                    <a:lstStyle/>
                    <a:p>
                      <a:pPr algn="l" fontAlgn="ctr"/>
                      <a:r>
                        <a:rPr lang="en-US" altLang="ja-JP" sz="1400" u="none" strike="noStrike" dirty="0">
                          <a:effectLst/>
                        </a:rPr>
                        <a:t>9.1</a:t>
                      </a:r>
                      <a:r>
                        <a:rPr lang="ja-JP" altLang="en-US" sz="1400" u="none" strike="noStrike" dirty="0">
                          <a:effectLst/>
                        </a:rPr>
                        <a:t>　すべての人々に安価で公平なアクセスに重点を置いた経済発展と人間の福祉を支援するために、地域・越境インフラを含む質の高い、信頼でき、持続可能かつ強靱（レジリエント）なインフラを開発する。</a:t>
                      </a: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r>
                        <a:rPr lang="en-US" altLang="ja-JP" sz="1400" u="none" strike="noStrike" dirty="0">
                          <a:effectLst/>
                        </a:rPr>
                        <a:t>9.2</a:t>
                      </a:r>
                      <a:r>
                        <a:rPr lang="ja-JP" altLang="en-US" sz="1400" u="none" strike="noStrike" dirty="0">
                          <a:effectLst/>
                        </a:rPr>
                        <a:t>　包摂的かつ持続可能な産業化を促進し、</a:t>
                      </a:r>
                      <a:r>
                        <a:rPr lang="en-US" altLang="ja-JP" sz="1400" u="none" strike="noStrike" dirty="0">
                          <a:effectLst/>
                        </a:rPr>
                        <a:t>2030</a:t>
                      </a:r>
                      <a:r>
                        <a:rPr lang="ja-JP" altLang="en-US" sz="1400" u="none" strike="noStrike" dirty="0">
                          <a:effectLst/>
                        </a:rPr>
                        <a:t>年までに各国の状況に応じて雇用及び</a:t>
                      </a:r>
                      <a:r>
                        <a:rPr lang="en-US" altLang="ja-JP" sz="1400" u="none" strike="noStrike" dirty="0">
                          <a:effectLst/>
                        </a:rPr>
                        <a:t>GDP</a:t>
                      </a:r>
                      <a:r>
                        <a:rPr lang="ja-JP" altLang="en-US" sz="1400" u="none" strike="noStrike" dirty="0">
                          <a:effectLst/>
                        </a:rPr>
                        <a:t>に占める産業セクターの割合を大幅に増加させる。後発開発途上国については同割合を倍増させる。</a:t>
                      </a: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r>
                        <a:rPr lang="en-US" altLang="ja-JP" sz="1400" u="none" strike="noStrike">
                          <a:effectLst/>
                        </a:rPr>
                        <a:t>9.3</a:t>
                      </a:r>
                      <a:r>
                        <a:rPr lang="ja-JP" altLang="en-US" sz="1400" u="none" strike="noStrike">
                          <a:effectLst/>
                        </a:rPr>
                        <a:t>　特に開発途上国における小規模の製造業その他の企業の、安価な資金貸付などの金融サービスやバリューチェーン及び市場への統合へのアクセスを拡大する。</a:t>
                      </a:r>
                      <a:endParaRPr lang="ja-JP" altLang="en-US" sz="1400" b="0" i="0" u="none" strike="noStrike">
                        <a:solidFill>
                          <a:srgbClr val="070B0C"/>
                        </a:solidFill>
                        <a:effectLst/>
                        <a:latin typeface="Roboto"/>
                      </a:endParaRPr>
                    </a:p>
                  </a:txBody>
                  <a:tcPr marL="18206" marR="1011" marT="1011" marB="0" anchor="ctr"/>
                </a:tc>
              </a:tr>
              <a:tr h="708166">
                <a:tc>
                  <a:txBody>
                    <a:bodyPr/>
                    <a:lstStyle/>
                    <a:p>
                      <a:pPr algn="l" fontAlgn="ctr"/>
                      <a:r>
                        <a:rPr lang="en-US" altLang="ja-JP" sz="1400" u="none" strike="noStrike">
                          <a:effectLst/>
                        </a:rPr>
                        <a:t>9.4</a:t>
                      </a:r>
                      <a:r>
                        <a:rPr lang="ja-JP" altLang="en-US" sz="1400" u="none" strike="noStrike">
                          <a:effectLst/>
                        </a:rPr>
                        <a:t>　</a:t>
                      </a:r>
                      <a:r>
                        <a:rPr lang="en-US" altLang="ja-JP" sz="1400" u="none" strike="noStrike">
                          <a:effectLst/>
                        </a:rPr>
                        <a:t>2030</a:t>
                      </a:r>
                      <a:r>
                        <a:rPr lang="ja-JP" altLang="en-US" sz="1400" u="none" strike="noStrike">
                          <a:effectLst/>
                        </a:rPr>
                        <a:t>年までに、資源利用効率の向上とクリーン技術及び環境に配慮した技術・産業プロセスの導入拡大を通じたインフラ改良や産業改善により、持続可能性を向上させる。すべての国々は各国の能力に応じた取組を行う。</a:t>
                      </a:r>
                      <a:endParaRPr lang="ja-JP" altLang="en-US" sz="1400" b="0" i="0" u="none" strike="noStrike">
                        <a:solidFill>
                          <a:srgbClr val="070B0C"/>
                        </a:solidFill>
                        <a:effectLst/>
                        <a:latin typeface="Roboto"/>
                      </a:endParaRPr>
                    </a:p>
                  </a:txBody>
                  <a:tcPr marL="18206" marR="1011" marT="1011" marB="0" anchor="ctr"/>
                </a:tc>
              </a:tr>
              <a:tr h="796530">
                <a:tc>
                  <a:txBody>
                    <a:bodyPr/>
                    <a:lstStyle/>
                    <a:p>
                      <a:pPr algn="l" fontAlgn="ctr"/>
                      <a:r>
                        <a:rPr lang="en-US" altLang="ja-JP" sz="1400" u="none" strike="noStrike">
                          <a:effectLst/>
                        </a:rPr>
                        <a:t>9.5</a:t>
                      </a:r>
                      <a:r>
                        <a:rPr lang="ja-JP" altLang="en-US" sz="1400" u="none" strike="noStrike">
                          <a:effectLst/>
                        </a:rPr>
                        <a:t>　</a:t>
                      </a:r>
                      <a:r>
                        <a:rPr lang="en-US" altLang="ja-JP" sz="1400" u="none" strike="noStrike">
                          <a:effectLst/>
                        </a:rPr>
                        <a:t>2030</a:t>
                      </a:r>
                      <a:r>
                        <a:rPr lang="ja-JP" altLang="en-US" sz="1400" u="none" strike="noStrike">
                          <a:effectLst/>
                        </a:rPr>
                        <a:t>年までにイノベーションを促進させることや</a:t>
                      </a:r>
                      <a:r>
                        <a:rPr lang="en-US" altLang="ja-JP" sz="1400" u="none" strike="noStrike">
                          <a:effectLst/>
                        </a:rPr>
                        <a:t>100</a:t>
                      </a:r>
                      <a:r>
                        <a:rPr lang="ja-JP" altLang="en-US" sz="1400" u="none" strike="noStrike">
                          <a:effectLst/>
                        </a:rPr>
                        <a:t>万人当たりの研究開発従事者数を大幅に増加させ、また官民研究開発の支出を拡大させるなど、開発途上国をはじめとするすべての国々の産業セクターにおける科学研究を促進し、技術能力を向上させる。</a:t>
                      </a:r>
                      <a:endParaRPr lang="ja-JP" altLang="en-US" sz="1400" b="0" i="0" u="none" strike="noStrike">
                        <a:solidFill>
                          <a:srgbClr val="070B0C"/>
                        </a:solidFill>
                        <a:effectLst/>
                        <a:latin typeface="Roboto"/>
                      </a:endParaRPr>
                    </a:p>
                  </a:txBody>
                  <a:tcPr marL="18206" marR="1011" marT="1011" marB="0" anchor="ctr"/>
                </a:tc>
              </a:tr>
              <a:tr h="685321">
                <a:tc>
                  <a:txBody>
                    <a:bodyPr/>
                    <a:lstStyle/>
                    <a:p>
                      <a:pPr algn="l" fontAlgn="ctr"/>
                      <a:r>
                        <a:rPr lang="en-US" altLang="ja-JP" sz="1400" u="none" strike="noStrike">
                          <a:effectLst/>
                        </a:rPr>
                        <a:t>9.a</a:t>
                      </a:r>
                      <a:r>
                        <a:rPr lang="ja-JP" altLang="en-US" sz="1400" u="none" strike="noStrike">
                          <a:effectLst/>
                        </a:rPr>
                        <a:t>　アフリカ諸国、後発開発途上国、内陸開発途上国及び小島嶼開発途上国への金融・テクノロジー・技術の支援強化を通じて、開発途上国における持続可能かつ強靱（レジリエント）なインフラ開発を促進する。</a:t>
                      </a:r>
                      <a:endParaRPr lang="ja-JP" altLang="en-US" sz="1400" b="0" i="0" u="none" strike="noStrike">
                        <a:solidFill>
                          <a:srgbClr val="070B0C"/>
                        </a:solidFill>
                        <a:effectLst/>
                        <a:latin typeface="Roboto"/>
                      </a:endParaRPr>
                    </a:p>
                  </a:txBody>
                  <a:tcPr marL="18206" marR="1011" marT="1011" marB="0" anchor="ctr"/>
                </a:tc>
              </a:tr>
              <a:tr h="685321">
                <a:tc>
                  <a:txBody>
                    <a:bodyPr/>
                    <a:lstStyle/>
                    <a:p>
                      <a:pPr algn="l" fontAlgn="ctr"/>
                      <a:r>
                        <a:rPr lang="en-US" altLang="ja-JP" sz="1400" u="none" strike="noStrike" dirty="0">
                          <a:effectLst/>
                        </a:rPr>
                        <a:t>9.b</a:t>
                      </a:r>
                      <a:r>
                        <a:rPr lang="ja-JP" altLang="en-US" sz="1400" u="none" strike="noStrike" dirty="0">
                          <a:effectLst/>
                        </a:rPr>
                        <a:t>　産業の多様化や商品への付加価値創造などに資する政策環境の確保などを通じて、開発途上国の国内における技術開発、研究及びイノベーションを支援する。</a:t>
                      </a: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r>
                        <a:rPr lang="en-US" altLang="ja-JP" sz="1400" u="none" strike="noStrike" dirty="0">
                          <a:effectLst/>
                        </a:rPr>
                        <a:t>9.c</a:t>
                      </a:r>
                      <a:r>
                        <a:rPr lang="ja-JP" altLang="en-US" sz="1400" u="none" strike="noStrike" dirty="0">
                          <a:effectLst/>
                        </a:rPr>
                        <a:t>　後発開発途上国において情報通信技術へのアクセスを大幅に向上させ、</a:t>
                      </a:r>
                      <a:r>
                        <a:rPr lang="en-US" altLang="ja-JP" sz="1400" u="none" strike="noStrike" dirty="0">
                          <a:effectLst/>
                        </a:rPr>
                        <a:t>2020</a:t>
                      </a:r>
                      <a:r>
                        <a:rPr lang="ja-JP" altLang="en-US" sz="1400" u="none" strike="noStrike" dirty="0">
                          <a:effectLst/>
                        </a:rPr>
                        <a:t>年までに普遍的かつ安価なインターネット・アクセスを提供できるよう図る。</a:t>
                      </a:r>
                      <a:endParaRPr lang="ja-JP" altLang="en-US" sz="1400" b="0" i="0" u="none" strike="noStrike" dirty="0">
                        <a:solidFill>
                          <a:srgbClr val="070B0C"/>
                        </a:solidFill>
                        <a:effectLst/>
                        <a:latin typeface="Roboto"/>
                      </a:endParaRPr>
                    </a:p>
                  </a:txBody>
                  <a:tcPr marL="18206" marR="1011" marT="1011" marB="0" anchor="ctr"/>
                </a:tc>
              </a:tr>
            </a:tbl>
          </a:graphicData>
        </a:graphic>
      </p:graphicFrame>
    </p:spTree>
    <p:extLst>
      <p:ext uri="{BB962C8B-B14F-4D97-AF65-F5344CB8AC3E}">
        <p14:creationId xmlns:p14="http://schemas.microsoft.com/office/powerpoint/2010/main" val="696677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360040"/>
          </a:xfrm>
        </p:spPr>
        <p:txBody>
          <a:bodyPr>
            <a:normAutofit/>
          </a:bodyPr>
          <a:lstStyle/>
          <a:p>
            <a:r>
              <a:rPr lang="ja-JP" altLang="en-US" sz="1200" dirty="0"/>
              <a:t>目標</a:t>
            </a:r>
            <a:r>
              <a:rPr lang="en-US" altLang="ja-JP" sz="1200" dirty="0"/>
              <a:t>9</a:t>
            </a:r>
            <a:r>
              <a:rPr lang="ja-JP" altLang="en-US" sz="1200" dirty="0"/>
              <a:t>：レジリエントなインフラを整備し、包摂的で持続可能な</a:t>
            </a:r>
            <a:r>
              <a:rPr lang="ja-JP" altLang="en-US" sz="1200" dirty="0" smtClean="0"/>
              <a:t>産 業化</a:t>
            </a:r>
            <a:r>
              <a:rPr lang="ja-JP" altLang="en-US" sz="1200" dirty="0"/>
              <a:t>を推進するとともに、イノベーションの拡大を図る</a:t>
            </a:r>
          </a:p>
          <a:p>
            <a:endParaRPr kumimoji="1" lang="ja-JP" altLang="en-US" sz="12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55" y="1124744"/>
            <a:ext cx="1458648"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831383737"/>
              </p:ext>
            </p:extLst>
          </p:nvPr>
        </p:nvGraphicFramePr>
        <p:xfrm>
          <a:off x="1619672" y="1124747"/>
          <a:ext cx="7416824" cy="5616622"/>
        </p:xfrm>
        <a:graphic>
          <a:graphicData uri="http://schemas.openxmlformats.org/drawingml/2006/table">
            <a:tbl>
              <a:tblPr>
                <a:tableStyleId>{616DA210-FB5B-4158-B5E0-FEB733F419BA}</a:tableStyleId>
              </a:tblPr>
              <a:tblGrid>
                <a:gridCol w="7416824"/>
              </a:tblGrid>
              <a:tr h="685321">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708166">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796530">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r h="685321">
                <a:tc>
                  <a:txBody>
                    <a:bodyPr/>
                    <a:lstStyle/>
                    <a:p>
                      <a:pPr algn="l" fontAlgn="ctr"/>
                      <a:endParaRPr lang="ja-JP" altLang="en-US" sz="1400" b="0" i="0" u="none" strike="noStrike" dirty="0">
                        <a:solidFill>
                          <a:srgbClr val="070B0C"/>
                        </a:solidFill>
                        <a:effectLst/>
                        <a:latin typeface="Roboto"/>
                      </a:endParaRPr>
                    </a:p>
                  </a:txBody>
                  <a:tcPr marL="18206" marR="1011" marT="1011" marB="0" anchor="ctr"/>
                </a:tc>
              </a:tr>
            </a:tbl>
          </a:graphicData>
        </a:graphic>
      </p:graphicFrame>
      <p:pic>
        <p:nvPicPr>
          <p:cNvPr id="7"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10"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8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lstStyle/>
          <a:p>
            <a:r>
              <a:rPr lang="ja-JP" altLang="en-US" dirty="0"/>
              <a:t>目標</a:t>
            </a:r>
            <a:r>
              <a:rPr lang="en-US" altLang="ja-JP" dirty="0"/>
              <a:t>10</a:t>
            </a:r>
            <a:r>
              <a:rPr lang="ja-JP" altLang="en-US" dirty="0"/>
              <a:t>：国内および国家間の不平等を是正する</a:t>
            </a:r>
          </a:p>
          <a:p>
            <a:endParaRPr kumimoji="1"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02" y="1412776"/>
            <a:ext cx="1493070"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530315148"/>
              </p:ext>
            </p:extLst>
          </p:nvPr>
        </p:nvGraphicFramePr>
        <p:xfrm>
          <a:off x="1763688" y="1196755"/>
          <a:ext cx="7075511" cy="5583149"/>
        </p:xfrm>
        <a:graphic>
          <a:graphicData uri="http://schemas.openxmlformats.org/drawingml/2006/table">
            <a:tbl>
              <a:tblPr>
                <a:tableStyleId>{616DA210-FB5B-4158-B5E0-FEB733F419BA}</a:tableStyleId>
              </a:tblPr>
              <a:tblGrid>
                <a:gridCol w="7075511"/>
              </a:tblGrid>
              <a:tr h="548207">
                <a:tc>
                  <a:txBody>
                    <a:bodyPr/>
                    <a:lstStyle/>
                    <a:p>
                      <a:pPr algn="l" fontAlgn="ctr"/>
                      <a:r>
                        <a:rPr lang="en-US" altLang="ja-JP" sz="1400" u="none" strike="noStrike">
                          <a:effectLst/>
                        </a:rPr>
                        <a:t>10.1</a:t>
                      </a:r>
                      <a:r>
                        <a:rPr lang="ja-JP" altLang="en-US" sz="1400" u="none" strike="noStrike">
                          <a:effectLst/>
                        </a:rPr>
                        <a:t>　</a:t>
                      </a:r>
                      <a:r>
                        <a:rPr lang="en-US" altLang="ja-JP" sz="1400" u="none" strike="noStrike">
                          <a:effectLst/>
                        </a:rPr>
                        <a:t>2030</a:t>
                      </a:r>
                      <a:r>
                        <a:rPr lang="ja-JP" altLang="en-US" sz="1400" u="none" strike="noStrike">
                          <a:effectLst/>
                        </a:rPr>
                        <a:t>年までに、各国の所得下位</a:t>
                      </a:r>
                      <a:r>
                        <a:rPr lang="en-US" altLang="ja-JP" sz="1400" u="none" strike="noStrike">
                          <a:effectLst/>
                        </a:rPr>
                        <a:t>40%</a:t>
                      </a:r>
                      <a:r>
                        <a:rPr lang="ja-JP" altLang="en-US" sz="1400" u="none" strike="noStrike">
                          <a:effectLst/>
                        </a:rPr>
                        <a:t>の所得成長率について、国内平均を上回る数値を漸進的に達成し、持続させる。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10.2</a:t>
                      </a:r>
                      <a:r>
                        <a:rPr lang="ja-JP" altLang="en-US" sz="1400" u="none" strike="noStrike">
                          <a:effectLst/>
                        </a:rPr>
                        <a:t>　</a:t>
                      </a:r>
                      <a:r>
                        <a:rPr lang="en-US" altLang="ja-JP" sz="1400" u="none" strike="noStrike">
                          <a:effectLst/>
                        </a:rPr>
                        <a:t>2030</a:t>
                      </a:r>
                      <a:r>
                        <a:rPr lang="ja-JP" altLang="en-US" sz="1400" u="none" strike="noStrike">
                          <a:effectLst/>
                        </a:rPr>
                        <a:t>年までに、年齢、性別、障害、人種、民族、出自、宗教、あるいは経済的地位その他の状況に関わりなく、すべての人々の能力強化及び社会的、経済的及び政治的な包含を促進する。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10.3</a:t>
                      </a:r>
                      <a:r>
                        <a:rPr lang="ja-JP" altLang="en-US" sz="1400" u="none" strike="noStrike">
                          <a:effectLst/>
                        </a:rPr>
                        <a:t>　差別的な法律、政策及び慣行の撤廃、ならびに適切な関連法規、政策、行動の促進などを通じて、機会均等を確保し、成果の不平等を是正する。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10.4</a:t>
                      </a:r>
                      <a:r>
                        <a:rPr lang="ja-JP" altLang="en-US" sz="1400" u="none" strike="noStrike">
                          <a:effectLst/>
                        </a:rPr>
                        <a:t>　税制、賃金、社会保障政策をはじめとする政策を導入し、平等の拡大を漸進的に達成する。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10.5</a:t>
                      </a:r>
                      <a:r>
                        <a:rPr lang="ja-JP" altLang="en-US" sz="1400" u="none" strike="noStrike">
                          <a:effectLst/>
                        </a:rPr>
                        <a:t>　世界金融市場と金融機関に対する規制とモニタリングを改善し、こうした規制の実施を強化する。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10.6</a:t>
                      </a:r>
                      <a:r>
                        <a:rPr lang="ja-JP" altLang="en-US" sz="1400" u="none" strike="noStrike">
                          <a:effectLst/>
                        </a:rPr>
                        <a:t>　地球規模の国際経済・金融制度の意思決定における開発途上国の参加や発言力を拡大させることにより、より効果的で信用力があり、説明責任のある正当な制度を実現する。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10.7</a:t>
                      </a:r>
                      <a:r>
                        <a:rPr lang="ja-JP" altLang="en-US" sz="1400" u="none" strike="noStrike">
                          <a:effectLst/>
                        </a:rPr>
                        <a:t>　計画に基づき良く管理された移民政策の実施などを通じて、秩序のとれた、安全で規則的かつ責任ある移住や流動性を促進する。</a:t>
                      </a:r>
                      <a:endParaRPr lang="ja-JP" altLang="en-US" sz="1400" b="0" i="0" u="none" strike="noStrike">
                        <a:solidFill>
                          <a:srgbClr val="070B0C"/>
                        </a:solidFill>
                        <a:effectLst/>
                        <a:latin typeface="Roboto"/>
                      </a:endParaRPr>
                    </a:p>
                  </a:txBody>
                  <a:tcPr marL="15054" marR="836" marT="836" marB="0" anchor="ctr"/>
                </a:tc>
              </a:tr>
              <a:tr h="548207">
                <a:tc>
                  <a:txBody>
                    <a:bodyPr/>
                    <a:lstStyle/>
                    <a:p>
                      <a:pPr algn="l" fontAlgn="ctr"/>
                      <a:r>
                        <a:rPr lang="en-US" altLang="ja-JP" sz="1400" u="none" strike="noStrike">
                          <a:effectLst/>
                        </a:rPr>
                        <a:t>10.a</a:t>
                      </a:r>
                      <a:r>
                        <a:rPr lang="ja-JP" altLang="en-US" sz="1400" u="none" strike="noStrike">
                          <a:effectLst/>
                        </a:rPr>
                        <a:t>　世界貿易機関（</a:t>
                      </a:r>
                      <a:r>
                        <a:rPr lang="en-US" altLang="ja-JP" sz="1400" u="none" strike="noStrike">
                          <a:effectLst/>
                        </a:rPr>
                        <a:t>WTO</a:t>
                      </a:r>
                      <a:r>
                        <a:rPr lang="ja-JP" altLang="en-US" sz="1400" u="none" strike="noStrike">
                          <a:effectLst/>
                        </a:rPr>
                        <a:t>）協定に従い、開発途上国、特に後発開発途上国に対する特別かつ異なる待遇の原則を実施する。</a:t>
                      </a:r>
                      <a:endParaRPr lang="ja-JP" altLang="en-US" sz="1400" b="0" i="0" u="none" strike="noStrike">
                        <a:solidFill>
                          <a:srgbClr val="070B0C"/>
                        </a:solidFill>
                        <a:effectLst/>
                        <a:latin typeface="Roboto"/>
                      </a:endParaRPr>
                    </a:p>
                  </a:txBody>
                  <a:tcPr marL="15054" marR="836" marT="836" marB="0" anchor="ctr"/>
                </a:tc>
              </a:tr>
              <a:tr h="623084">
                <a:tc>
                  <a:txBody>
                    <a:bodyPr/>
                    <a:lstStyle/>
                    <a:p>
                      <a:pPr algn="l" fontAlgn="ctr"/>
                      <a:r>
                        <a:rPr lang="en-US" altLang="ja-JP" sz="1400" u="none" strike="noStrike">
                          <a:effectLst/>
                        </a:rPr>
                        <a:t>10.b</a:t>
                      </a:r>
                      <a:r>
                        <a:rPr lang="ja-JP" altLang="en-US" sz="1400" u="none" strike="noStrike">
                          <a:effectLst/>
                        </a:rPr>
                        <a:t>　各国の国家計画やプログラムに従って、後発開発途上国、アフリカ諸国、小島嶼開発途上国及び内陸開発途上国を始めとする、ニーズが最も大きい国々への、政府開発援助（</a:t>
                      </a:r>
                      <a:r>
                        <a:rPr lang="en-US" altLang="ja-JP" sz="1400" u="none" strike="noStrike">
                          <a:effectLst/>
                        </a:rPr>
                        <a:t>ODA</a:t>
                      </a:r>
                      <a:r>
                        <a:rPr lang="ja-JP" altLang="en-US" sz="1400" u="none" strike="noStrike">
                          <a:effectLst/>
                        </a:rPr>
                        <a:t>）及び海外直接投資を含む資金の流入を促進する。</a:t>
                      </a:r>
                      <a:endParaRPr lang="ja-JP" altLang="en-US" sz="1400" b="0" i="0" u="none" strike="noStrike">
                        <a:solidFill>
                          <a:srgbClr val="070B0C"/>
                        </a:solidFill>
                        <a:effectLst/>
                        <a:latin typeface="Roboto"/>
                      </a:endParaRPr>
                    </a:p>
                  </a:txBody>
                  <a:tcPr marL="15054" marR="836" marT="836" marB="0" anchor="ctr"/>
                </a:tc>
              </a:tr>
              <a:tr h="463868">
                <a:tc>
                  <a:txBody>
                    <a:bodyPr/>
                    <a:lstStyle/>
                    <a:p>
                      <a:pPr algn="l" fontAlgn="ctr"/>
                      <a:r>
                        <a:rPr lang="en-US" altLang="ja-JP" sz="1400" u="none" strike="noStrike" dirty="0">
                          <a:effectLst/>
                        </a:rPr>
                        <a:t>10.c</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年までに、移住労働者による送金コストを</a:t>
                      </a:r>
                      <a:r>
                        <a:rPr lang="en-US" altLang="ja-JP" sz="1400" u="none" strike="noStrike" dirty="0">
                          <a:effectLst/>
                        </a:rPr>
                        <a:t>3%</a:t>
                      </a:r>
                      <a:r>
                        <a:rPr lang="ja-JP" altLang="en-US" sz="1400" u="none" strike="noStrike" dirty="0">
                          <a:effectLst/>
                        </a:rPr>
                        <a:t>未満に引き下げ、コストが</a:t>
                      </a:r>
                      <a:r>
                        <a:rPr lang="en-US" altLang="ja-JP" sz="1400" u="none" strike="noStrike" dirty="0">
                          <a:effectLst/>
                        </a:rPr>
                        <a:t>5%</a:t>
                      </a:r>
                      <a:r>
                        <a:rPr lang="ja-JP" altLang="en-US" sz="1400" u="none" strike="noStrike" dirty="0">
                          <a:effectLst/>
                        </a:rPr>
                        <a:t>を越える送金経路を撤廃する。</a:t>
                      </a:r>
                      <a:endParaRPr lang="ja-JP" altLang="en-US" sz="1400" b="0" i="0" u="none" strike="noStrike" dirty="0">
                        <a:solidFill>
                          <a:srgbClr val="070B0C"/>
                        </a:solidFill>
                        <a:effectLst/>
                        <a:latin typeface="Roboto"/>
                      </a:endParaRPr>
                    </a:p>
                  </a:txBody>
                  <a:tcPr marL="15054" marR="836" marT="836" marB="0" anchor="ctr"/>
                </a:tc>
              </a:tr>
            </a:tbl>
          </a:graphicData>
        </a:graphic>
      </p:graphicFrame>
    </p:spTree>
    <p:extLst>
      <p:ext uri="{BB962C8B-B14F-4D97-AF65-F5344CB8AC3E}">
        <p14:creationId xmlns:p14="http://schemas.microsoft.com/office/powerpoint/2010/main" val="3721010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lstStyle/>
          <a:p>
            <a:r>
              <a:rPr lang="ja-JP" altLang="en-US" dirty="0"/>
              <a:t>目標</a:t>
            </a:r>
            <a:r>
              <a:rPr lang="en-US" altLang="ja-JP" dirty="0"/>
              <a:t>10</a:t>
            </a:r>
            <a:r>
              <a:rPr lang="ja-JP" altLang="en-US" dirty="0"/>
              <a:t>：国内および国家間の不平等を是正する</a:t>
            </a:r>
          </a:p>
          <a:p>
            <a:endParaRPr kumimoji="1"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02" y="1412776"/>
            <a:ext cx="1493070"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226974988"/>
              </p:ext>
            </p:extLst>
          </p:nvPr>
        </p:nvGraphicFramePr>
        <p:xfrm>
          <a:off x="1763688" y="1196755"/>
          <a:ext cx="7075511" cy="5472608"/>
        </p:xfrm>
        <a:graphic>
          <a:graphicData uri="http://schemas.openxmlformats.org/drawingml/2006/table">
            <a:tbl>
              <a:tblPr>
                <a:tableStyleId>{616DA210-FB5B-4158-B5E0-FEB733F419BA}</a:tableStyleId>
              </a:tblPr>
              <a:tblGrid>
                <a:gridCol w="7075511"/>
              </a:tblGrid>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548207">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623084">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r h="463868">
                <a:tc>
                  <a:txBody>
                    <a:bodyPr/>
                    <a:lstStyle/>
                    <a:p>
                      <a:pPr algn="l" fontAlgn="ctr"/>
                      <a:endParaRPr lang="ja-JP" altLang="en-US" sz="1400" b="0" i="0" u="none" strike="noStrike" dirty="0">
                        <a:solidFill>
                          <a:srgbClr val="070B0C"/>
                        </a:solidFill>
                        <a:effectLst/>
                        <a:latin typeface="Roboto"/>
                      </a:endParaRPr>
                    </a:p>
                  </a:txBody>
                  <a:tcPr marL="15054" marR="836" marT="836" marB="0" anchor="ctr"/>
                </a:tc>
              </a:tr>
            </a:tbl>
          </a:graphicData>
        </a:graphic>
      </p:graphicFrame>
      <p:pic>
        <p:nvPicPr>
          <p:cNvPr id="7"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17655"/>
            <a:ext cx="1462439" cy="112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08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800" dirty="0"/>
              <a:t>目標</a:t>
            </a:r>
            <a:r>
              <a:rPr lang="en-US" altLang="ja-JP" sz="1800" dirty="0"/>
              <a:t>11</a:t>
            </a:r>
            <a:r>
              <a:rPr lang="ja-JP" altLang="en-US" sz="1800" dirty="0"/>
              <a:t>：都市と人間の居住地を包摂的、安全、</a:t>
            </a:r>
            <a:r>
              <a:rPr lang="ja-JP" altLang="en-US" sz="1800" dirty="0" smtClean="0"/>
              <a:t>レジリエント</a:t>
            </a:r>
            <a:r>
              <a:rPr lang="ja-JP" altLang="en-US" sz="1800" dirty="0"/>
              <a:t>かつ持続可能にする</a:t>
            </a:r>
          </a:p>
          <a:p>
            <a:endParaRPr kumimoji="1" lang="ja-JP" altLang="en-US" sz="18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6" y="1412776"/>
            <a:ext cx="1400560" cy="136776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098966009"/>
              </p:ext>
            </p:extLst>
          </p:nvPr>
        </p:nvGraphicFramePr>
        <p:xfrm>
          <a:off x="1547664" y="1124744"/>
          <a:ext cx="7488831" cy="5687852"/>
        </p:xfrm>
        <a:graphic>
          <a:graphicData uri="http://schemas.openxmlformats.org/drawingml/2006/table">
            <a:tbl>
              <a:tblPr>
                <a:tableStyleId>{616DA210-FB5B-4158-B5E0-FEB733F419BA}</a:tableStyleId>
              </a:tblPr>
              <a:tblGrid>
                <a:gridCol w="7488831"/>
              </a:tblGrid>
              <a:tr h="515278">
                <a:tc>
                  <a:txBody>
                    <a:bodyPr/>
                    <a:lstStyle/>
                    <a:p>
                      <a:pPr algn="l" fontAlgn="ctr"/>
                      <a:r>
                        <a:rPr lang="en-US" altLang="ja-JP" sz="1400" u="none" strike="noStrike" dirty="0">
                          <a:effectLst/>
                        </a:rPr>
                        <a:t>11.1</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年までに、すべての人々の、適切、安全かつ安価な住宅及び基本的サービスへのアクセスを確保し、スラムを改善する。</a:t>
                      </a:r>
                      <a:endParaRPr lang="ja-JP" altLang="en-US" sz="1400" b="0" i="0" u="none" strike="noStrike" dirty="0">
                        <a:solidFill>
                          <a:srgbClr val="070B0C"/>
                        </a:solidFill>
                        <a:effectLst/>
                        <a:latin typeface="Roboto"/>
                      </a:endParaRPr>
                    </a:p>
                  </a:txBody>
                  <a:tcPr marL="14308" marR="795" marT="795" marB="0" anchor="ctr"/>
                </a:tc>
              </a:tr>
              <a:tr h="706619">
                <a:tc>
                  <a:txBody>
                    <a:bodyPr/>
                    <a:lstStyle/>
                    <a:p>
                      <a:pPr algn="l" fontAlgn="ctr"/>
                      <a:r>
                        <a:rPr lang="en-US" altLang="ja-JP" sz="1400" u="none" strike="noStrike">
                          <a:effectLst/>
                        </a:rPr>
                        <a:t>11.2</a:t>
                      </a:r>
                      <a:r>
                        <a:rPr lang="ja-JP" altLang="en-US" sz="1400" u="none" strike="noStrike">
                          <a:effectLst/>
                        </a:rPr>
                        <a:t>　</a:t>
                      </a:r>
                      <a:r>
                        <a:rPr lang="en-US" altLang="ja-JP" sz="1400" u="none" strike="noStrike">
                          <a:effectLst/>
                        </a:rPr>
                        <a:t>2030</a:t>
                      </a:r>
                      <a:r>
                        <a:rPr lang="ja-JP" altLang="en-US" sz="1400" u="none" strike="noStrike">
                          <a:effectLst/>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400" b="0" i="0" u="none" strike="noStrike">
                        <a:solidFill>
                          <a:srgbClr val="070B0C"/>
                        </a:solidFill>
                        <a:effectLst/>
                        <a:latin typeface="Roboto"/>
                      </a:endParaRPr>
                    </a:p>
                  </a:txBody>
                  <a:tcPr marL="14308" marR="795" marT="795" marB="0" anchor="ctr"/>
                </a:tc>
              </a:tr>
              <a:tr h="515278">
                <a:tc>
                  <a:txBody>
                    <a:bodyPr/>
                    <a:lstStyle/>
                    <a:p>
                      <a:pPr algn="l" fontAlgn="ctr"/>
                      <a:r>
                        <a:rPr lang="en-US" altLang="ja-JP" sz="1400" u="none" strike="noStrike">
                          <a:effectLst/>
                        </a:rPr>
                        <a:t>11.3</a:t>
                      </a:r>
                      <a:r>
                        <a:rPr lang="ja-JP" altLang="en-US" sz="1400" u="none" strike="noStrike">
                          <a:effectLst/>
                        </a:rPr>
                        <a:t>　</a:t>
                      </a:r>
                      <a:r>
                        <a:rPr lang="en-US" altLang="ja-JP" sz="1400" u="none" strike="noStrike">
                          <a:effectLst/>
                        </a:rPr>
                        <a:t>2030</a:t>
                      </a:r>
                      <a:r>
                        <a:rPr lang="ja-JP" altLang="en-US" sz="1400" u="none" strike="noStrike">
                          <a:effectLst/>
                        </a:rPr>
                        <a:t>年までに、包摂的かつ持続可能な都市化を促進し、すべての国々の参加型、包摂的かつ持続可能な人間居住計画・管理の能力を強化する。</a:t>
                      </a:r>
                      <a:endParaRPr lang="ja-JP" altLang="en-US" sz="1400" b="0" i="0" u="none" strike="noStrike">
                        <a:solidFill>
                          <a:srgbClr val="070B0C"/>
                        </a:solidFill>
                        <a:effectLst/>
                        <a:latin typeface="Roboto"/>
                      </a:endParaRPr>
                    </a:p>
                  </a:txBody>
                  <a:tcPr marL="14308" marR="795" marT="795" marB="0" anchor="ctr"/>
                </a:tc>
              </a:tr>
              <a:tr h="515278">
                <a:tc>
                  <a:txBody>
                    <a:bodyPr/>
                    <a:lstStyle/>
                    <a:p>
                      <a:pPr algn="l" fontAlgn="ctr"/>
                      <a:r>
                        <a:rPr lang="en-US" altLang="ja-JP" sz="1400" u="none" strike="noStrike" dirty="0">
                          <a:effectLst/>
                        </a:rPr>
                        <a:t>11.4</a:t>
                      </a:r>
                      <a:r>
                        <a:rPr lang="ja-JP" altLang="en-US" sz="1400" u="none" strike="noStrike" dirty="0">
                          <a:effectLst/>
                        </a:rPr>
                        <a:t>　世界の文化遺産及び自然遺産の保護・保全の努力を強化する。</a:t>
                      </a:r>
                      <a:endParaRPr lang="ja-JP" altLang="en-US" sz="1400" b="0" i="0" u="none" strike="noStrike" dirty="0">
                        <a:solidFill>
                          <a:srgbClr val="070B0C"/>
                        </a:solidFill>
                        <a:effectLst/>
                        <a:latin typeface="Roboto"/>
                      </a:endParaRPr>
                    </a:p>
                  </a:txBody>
                  <a:tcPr marL="14308" marR="795" marT="795" marB="0" anchor="ctr"/>
                </a:tc>
              </a:tr>
              <a:tr h="666176">
                <a:tc>
                  <a:txBody>
                    <a:bodyPr/>
                    <a:lstStyle/>
                    <a:p>
                      <a:pPr algn="l" fontAlgn="ctr"/>
                      <a:r>
                        <a:rPr lang="en-US" altLang="ja-JP" sz="1400" u="none" strike="noStrike" dirty="0">
                          <a:effectLst/>
                        </a:rPr>
                        <a:t>11.5</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年までに、貧困層及び脆弱な立場にある人々の保護に焦点をあてながら、水関連災害などの災害による死者や被災者数を大幅に削減し、世界の国内総生産比で直接的経済損失を大幅に減らす。</a:t>
                      </a:r>
                      <a:endParaRPr lang="ja-JP" altLang="en-US" sz="1400" b="0" i="0" u="none" strike="noStrike" dirty="0">
                        <a:solidFill>
                          <a:srgbClr val="070B0C"/>
                        </a:solidFill>
                        <a:effectLst/>
                        <a:latin typeface="Roboto"/>
                      </a:endParaRPr>
                    </a:p>
                  </a:txBody>
                  <a:tcPr marL="14308" marR="795" marT="795" marB="0" anchor="ctr"/>
                </a:tc>
              </a:tr>
              <a:tr h="515278">
                <a:tc>
                  <a:txBody>
                    <a:bodyPr/>
                    <a:lstStyle/>
                    <a:p>
                      <a:pPr algn="l" fontAlgn="ctr"/>
                      <a:r>
                        <a:rPr lang="en-US" altLang="ja-JP" sz="1400" u="none" strike="noStrike">
                          <a:effectLst/>
                        </a:rPr>
                        <a:t>11.6</a:t>
                      </a:r>
                      <a:r>
                        <a:rPr lang="ja-JP" altLang="en-US" sz="1400" u="none" strike="noStrike">
                          <a:effectLst/>
                        </a:rPr>
                        <a:t>　</a:t>
                      </a:r>
                      <a:r>
                        <a:rPr lang="en-US" altLang="ja-JP" sz="1400" u="none" strike="noStrike">
                          <a:effectLst/>
                        </a:rPr>
                        <a:t>2030</a:t>
                      </a:r>
                      <a:r>
                        <a:rPr lang="ja-JP" altLang="en-US" sz="1400" u="none" strike="noStrike">
                          <a:effectLst/>
                        </a:rPr>
                        <a:t>年までに、大気の質及び一般並びにその他の廃棄物の管理に特別な注意を払うことによるものを含め、都市の一人当たりの環境上の悪影響を軽減する。</a:t>
                      </a:r>
                      <a:endParaRPr lang="ja-JP" altLang="en-US" sz="1400" b="0" i="0" u="none" strike="noStrike">
                        <a:solidFill>
                          <a:srgbClr val="070B0C"/>
                        </a:solidFill>
                        <a:effectLst/>
                        <a:latin typeface="Roboto"/>
                      </a:endParaRPr>
                    </a:p>
                  </a:txBody>
                  <a:tcPr marL="14308" marR="795" marT="795" marB="0" anchor="ctr"/>
                </a:tc>
              </a:tr>
              <a:tr h="515278">
                <a:tc>
                  <a:txBody>
                    <a:bodyPr/>
                    <a:lstStyle/>
                    <a:p>
                      <a:pPr algn="l" fontAlgn="ctr"/>
                      <a:r>
                        <a:rPr lang="en-US" altLang="ja-JP" sz="1400" u="none" strike="noStrike">
                          <a:effectLst/>
                        </a:rPr>
                        <a:t>11.7</a:t>
                      </a:r>
                      <a:r>
                        <a:rPr lang="ja-JP" altLang="en-US" sz="1400" u="none" strike="noStrike">
                          <a:effectLst/>
                        </a:rPr>
                        <a:t>　</a:t>
                      </a:r>
                      <a:r>
                        <a:rPr lang="en-US" altLang="ja-JP" sz="1400" u="none" strike="noStrike">
                          <a:effectLst/>
                        </a:rPr>
                        <a:t>2030</a:t>
                      </a:r>
                      <a:r>
                        <a:rPr lang="ja-JP" altLang="en-US" sz="1400" u="none" strike="noStrike">
                          <a:effectLst/>
                        </a:rPr>
                        <a:t>年までに、女性、子ども、高齢者及び障害者を含め、人々に安全で包摂的かつ利用が容易な緑地や公共スペースへの普遍的アクセスを提供する。</a:t>
                      </a:r>
                      <a:endParaRPr lang="ja-JP" altLang="en-US" sz="1400" b="0" i="0" u="none" strike="noStrike">
                        <a:solidFill>
                          <a:srgbClr val="070B0C"/>
                        </a:solidFill>
                        <a:effectLst/>
                        <a:latin typeface="Roboto"/>
                      </a:endParaRPr>
                    </a:p>
                  </a:txBody>
                  <a:tcPr marL="14308" marR="795" marT="795" marB="0" anchor="ctr"/>
                </a:tc>
              </a:tr>
              <a:tr h="515278">
                <a:tc>
                  <a:txBody>
                    <a:bodyPr/>
                    <a:lstStyle/>
                    <a:p>
                      <a:pPr algn="l" fontAlgn="ctr"/>
                      <a:r>
                        <a:rPr lang="en-US" altLang="ja-JP" sz="1400" u="none" strike="noStrike">
                          <a:effectLst/>
                        </a:rPr>
                        <a:t>11.a</a:t>
                      </a:r>
                      <a:r>
                        <a:rPr lang="ja-JP" altLang="en-US" sz="1400" u="none" strike="noStrike">
                          <a:effectLst/>
                        </a:rPr>
                        <a:t>　各国・地域規模の開発計画の強化を通じて、経済、社会、環境面における都市部、都市周辺部及び農村部間の良好なつながりを支援する。</a:t>
                      </a:r>
                      <a:endParaRPr lang="ja-JP" altLang="en-US" sz="1400" b="0" i="0" u="none" strike="noStrike">
                        <a:solidFill>
                          <a:srgbClr val="070B0C"/>
                        </a:solidFill>
                        <a:effectLst/>
                        <a:latin typeface="Roboto"/>
                      </a:endParaRPr>
                    </a:p>
                  </a:txBody>
                  <a:tcPr marL="14308" marR="795" marT="795" marB="0" anchor="ctr"/>
                </a:tc>
              </a:tr>
              <a:tr h="778996">
                <a:tc>
                  <a:txBody>
                    <a:bodyPr/>
                    <a:lstStyle/>
                    <a:p>
                      <a:pPr algn="l" fontAlgn="ctr"/>
                      <a:r>
                        <a:rPr lang="en-US" altLang="ja-JP" sz="1400" u="none" strike="noStrike">
                          <a:effectLst/>
                        </a:rPr>
                        <a:t>11.b</a:t>
                      </a:r>
                      <a:r>
                        <a:rPr lang="ja-JP" altLang="en-US" sz="1400" u="none" strike="noStrike">
                          <a:effectLst/>
                        </a:rPr>
                        <a:t>　</a:t>
                      </a:r>
                      <a:r>
                        <a:rPr lang="en-US" altLang="ja-JP" sz="1400" u="none" strike="noStrike">
                          <a:effectLst/>
                        </a:rPr>
                        <a:t>2020</a:t>
                      </a:r>
                      <a:r>
                        <a:rPr lang="ja-JP" altLang="en-US" sz="1400" u="none" strike="noStrike">
                          <a:effectLst/>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400" u="none" strike="noStrike">
                          <a:effectLst/>
                        </a:rPr>
                        <a:t>2015-2030</a:t>
                      </a:r>
                      <a:r>
                        <a:rPr lang="ja-JP" altLang="en-US" sz="1400" u="none" strike="noStrike">
                          <a:effectLst/>
                        </a:rPr>
                        <a:t>に沿って、あらゆるレベルでの総合的な災害リスク管理の策定と実施を行う。</a:t>
                      </a:r>
                      <a:endParaRPr lang="ja-JP" altLang="en-US" sz="1400" b="0" i="0" u="none" strike="noStrike">
                        <a:solidFill>
                          <a:srgbClr val="070B0C"/>
                        </a:solidFill>
                        <a:effectLst/>
                        <a:latin typeface="Roboto"/>
                      </a:endParaRPr>
                    </a:p>
                  </a:txBody>
                  <a:tcPr marL="14308" marR="795" marT="795" marB="0" anchor="ctr"/>
                </a:tc>
              </a:tr>
              <a:tr h="444393">
                <a:tc>
                  <a:txBody>
                    <a:bodyPr/>
                    <a:lstStyle/>
                    <a:p>
                      <a:pPr algn="l" fontAlgn="ctr"/>
                      <a:r>
                        <a:rPr lang="en-US" altLang="ja-JP" sz="1400" u="none" strike="noStrike" dirty="0">
                          <a:effectLst/>
                        </a:rPr>
                        <a:t>11.c</a:t>
                      </a:r>
                      <a:r>
                        <a:rPr lang="ja-JP" altLang="en-US" sz="1400" u="none" strike="noStrike" dirty="0">
                          <a:effectLst/>
                        </a:rPr>
                        <a:t>　財政的及び技術的な支援などを通じて、後発開発途上国における現地の資材を用いた、持続可能かつ強靱（レジリエント）な建造物の整備を支援する。</a:t>
                      </a:r>
                      <a:endParaRPr lang="ja-JP" altLang="en-US" sz="1400" b="0" i="0" u="none" strike="noStrike" dirty="0">
                        <a:solidFill>
                          <a:srgbClr val="070B0C"/>
                        </a:solidFill>
                        <a:effectLst/>
                        <a:latin typeface="Roboto"/>
                      </a:endParaRPr>
                    </a:p>
                  </a:txBody>
                  <a:tcPr marL="14308" marR="795" marT="795" marB="0" anchor="ctr"/>
                </a:tc>
              </a:tr>
            </a:tbl>
          </a:graphicData>
        </a:graphic>
      </p:graphicFrame>
    </p:spTree>
    <p:extLst>
      <p:ext uri="{BB962C8B-B14F-4D97-AF65-F5344CB8AC3E}">
        <p14:creationId xmlns:p14="http://schemas.microsoft.com/office/powerpoint/2010/main" val="233985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800" dirty="0"/>
              <a:t>目標</a:t>
            </a:r>
            <a:r>
              <a:rPr lang="en-US" altLang="ja-JP" sz="1800" dirty="0"/>
              <a:t>11</a:t>
            </a:r>
            <a:r>
              <a:rPr lang="ja-JP" altLang="en-US" sz="1800" dirty="0"/>
              <a:t>：都市と人間の居住地を包摂的、安全、</a:t>
            </a:r>
            <a:r>
              <a:rPr lang="ja-JP" altLang="en-US" sz="1800" dirty="0" smtClean="0"/>
              <a:t>レジリエント</a:t>
            </a:r>
            <a:r>
              <a:rPr lang="ja-JP" altLang="en-US" sz="1800" dirty="0"/>
              <a:t>かつ持続可能にする</a:t>
            </a:r>
          </a:p>
          <a:p>
            <a:endParaRPr kumimoji="1" lang="ja-JP" altLang="en-US" sz="18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6" y="1412776"/>
            <a:ext cx="1400560" cy="136776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809215340"/>
              </p:ext>
            </p:extLst>
          </p:nvPr>
        </p:nvGraphicFramePr>
        <p:xfrm>
          <a:off x="1547664" y="1124744"/>
          <a:ext cx="7488831" cy="5687852"/>
        </p:xfrm>
        <a:graphic>
          <a:graphicData uri="http://schemas.openxmlformats.org/drawingml/2006/table">
            <a:tbl>
              <a:tblPr>
                <a:tableStyleId>{616DA210-FB5B-4158-B5E0-FEB733F419BA}</a:tableStyleId>
              </a:tblPr>
              <a:tblGrid>
                <a:gridCol w="7488831"/>
              </a:tblGrid>
              <a:tr h="515278">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706619">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515278">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515278">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666176">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515278">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515278">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515278">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778996">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r h="444393">
                <a:tc>
                  <a:txBody>
                    <a:bodyPr/>
                    <a:lstStyle/>
                    <a:p>
                      <a:pPr algn="l" fontAlgn="ctr"/>
                      <a:endParaRPr lang="ja-JP" altLang="en-US" sz="1400" b="0" i="0" u="none" strike="noStrike" dirty="0">
                        <a:solidFill>
                          <a:srgbClr val="070B0C"/>
                        </a:solidFill>
                        <a:effectLst/>
                        <a:latin typeface="Roboto"/>
                      </a:endParaRPr>
                    </a:p>
                  </a:txBody>
                  <a:tcPr marL="14308" marR="795" marT="795" marB="0" anchor="ctr"/>
                </a:tc>
              </a:tr>
            </a:tbl>
          </a:graphicData>
        </a:graphic>
      </p:graphicFrame>
      <p:pic>
        <p:nvPicPr>
          <p:cNvPr id="7"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39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lstStyle/>
          <a:p>
            <a:r>
              <a:rPr lang="ja-JP" altLang="en-US" dirty="0"/>
              <a:t>目標</a:t>
            </a:r>
            <a:r>
              <a:rPr lang="en-US" altLang="ja-JP" dirty="0"/>
              <a:t>12</a:t>
            </a:r>
            <a:r>
              <a:rPr lang="ja-JP" altLang="en-US" dirty="0"/>
              <a:t>：持続可能な消費と生産のパターンを確保する</a:t>
            </a:r>
          </a:p>
          <a:p>
            <a:endParaRPr kumimoji="1"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43" y="1196752"/>
            <a:ext cx="1527847"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4270249254"/>
              </p:ext>
            </p:extLst>
          </p:nvPr>
        </p:nvGraphicFramePr>
        <p:xfrm>
          <a:off x="1635598" y="1196753"/>
          <a:ext cx="7328890" cy="5477530"/>
        </p:xfrm>
        <a:graphic>
          <a:graphicData uri="http://schemas.openxmlformats.org/drawingml/2006/table">
            <a:tbl>
              <a:tblPr>
                <a:tableStyleId>{616DA210-FB5B-4158-B5E0-FEB733F419BA}</a:tableStyleId>
              </a:tblPr>
              <a:tblGrid>
                <a:gridCol w="7328890"/>
              </a:tblGrid>
              <a:tr h="444978">
                <a:tc>
                  <a:txBody>
                    <a:bodyPr/>
                    <a:lstStyle/>
                    <a:p>
                      <a:pPr algn="l" fontAlgn="ctr"/>
                      <a:r>
                        <a:rPr lang="en-US" altLang="ja-JP" sz="1400" u="none" strike="noStrike" dirty="0">
                          <a:effectLst/>
                        </a:rPr>
                        <a:t>12.1</a:t>
                      </a:r>
                      <a:r>
                        <a:rPr lang="ja-JP" altLang="en-US" sz="1400" u="none" strike="noStrike" dirty="0">
                          <a:effectLst/>
                        </a:rPr>
                        <a:t>　開発途上国の開発状況や能力を勘案しつつ、持続可能な消費と生産に関する</a:t>
                      </a:r>
                      <a:r>
                        <a:rPr lang="en-US" altLang="ja-JP" sz="1400" u="none" strike="noStrike" dirty="0">
                          <a:effectLst/>
                        </a:rPr>
                        <a:t>10</a:t>
                      </a:r>
                      <a:r>
                        <a:rPr lang="ja-JP" altLang="en-US" sz="1400" u="none" strike="noStrike" dirty="0">
                          <a:effectLst/>
                        </a:rPr>
                        <a:t>年計画枠組み（</a:t>
                      </a:r>
                      <a:r>
                        <a:rPr lang="en-US" altLang="ja-JP" sz="1400" u="none" strike="noStrike" dirty="0">
                          <a:effectLst/>
                        </a:rPr>
                        <a:t>10YFP</a:t>
                      </a:r>
                      <a:r>
                        <a:rPr lang="ja-JP" altLang="en-US" sz="1400" u="none" strike="noStrike" dirty="0">
                          <a:effectLst/>
                        </a:rPr>
                        <a:t>）を実施し、先進国主導の下、すべての国々が対策を講じる。</a:t>
                      </a:r>
                      <a:endParaRPr lang="ja-JP" altLang="en-US" sz="1400" b="0" i="0" u="none" strike="noStrike" dirty="0">
                        <a:solidFill>
                          <a:srgbClr val="070B0C"/>
                        </a:solidFill>
                        <a:effectLst/>
                        <a:latin typeface="Roboto"/>
                      </a:endParaRPr>
                    </a:p>
                  </a:txBody>
                  <a:tcPr marL="12768" marR="709" marT="709" marB="0" anchor="ctr"/>
                </a:tc>
              </a:tr>
              <a:tr h="403184">
                <a:tc>
                  <a:txBody>
                    <a:bodyPr/>
                    <a:lstStyle/>
                    <a:p>
                      <a:pPr algn="l" fontAlgn="ctr"/>
                      <a:r>
                        <a:rPr lang="en-US" altLang="ja-JP" sz="1400" u="none" strike="noStrike">
                          <a:effectLst/>
                        </a:rPr>
                        <a:t>12.2</a:t>
                      </a:r>
                      <a:r>
                        <a:rPr lang="ja-JP" altLang="en-US" sz="1400" u="none" strike="noStrike">
                          <a:effectLst/>
                        </a:rPr>
                        <a:t>　</a:t>
                      </a:r>
                      <a:r>
                        <a:rPr lang="en-US" altLang="ja-JP" sz="1400" u="none" strike="noStrike">
                          <a:effectLst/>
                        </a:rPr>
                        <a:t>2030</a:t>
                      </a:r>
                      <a:r>
                        <a:rPr lang="ja-JP" altLang="en-US" sz="1400" u="none" strike="noStrike">
                          <a:effectLst/>
                        </a:rPr>
                        <a:t>年までに天然資源の持続可能な管理及び効率的な利用を達成する。</a:t>
                      </a:r>
                      <a:endParaRPr lang="ja-JP" altLang="en-US" sz="1400" b="0" i="0" u="none" strike="noStrike">
                        <a:solidFill>
                          <a:srgbClr val="070B0C"/>
                        </a:solidFill>
                        <a:effectLst/>
                        <a:latin typeface="Roboto"/>
                      </a:endParaRPr>
                    </a:p>
                  </a:txBody>
                  <a:tcPr marL="12768" marR="709" marT="709" marB="0" anchor="ctr"/>
                </a:tc>
              </a:tr>
              <a:tr h="444978">
                <a:tc>
                  <a:txBody>
                    <a:bodyPr/>
                    <a:lstStyle/>
                    <a:p>
                      <a:pPr algn="l" fontAlgn="ctr"/>
                      <a:r>
                        <a:rPr lang="en-US" altLang="ja-JP" sz="1400" u="none" strike="noStrike" dirty="0">
                          <a:effectLst/>
                        </a:rPr>
                        <a:t>12.3</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年までに小売・消費レベルにおける世界全体の一人当たりの食料の廃棄を半減させ、収穫後損失などの生産・サプライチェーンにおける食品ロスを減少させる。</a:t>
                      </a:r>
                      <a:endParaRPr lang="ja-JP" altLang="en-US" sz="1400" b="0" i="0" u="none" strike="noStrike" dirty="0">
                        <a:solidFill>
                          <a:srgbClr val="070B0C"/>
                        </a:solidFill>
                        <a:effectLst/>
                        <a:latin typeface="Roboto"/>
                      </a:endParaRPr>
                    </a:p>
                  </a:txBody>
                  <a:tcPr marL="12768" marR="709" marT="709" marB="0" anchor="ctr"/>
                </a:tc>
              </a:tr>
              <a:tr h="667098">
                <a:tc>
                  <a:txBody>
                    <a:bodyPr/>
                    <a:lstStyle/>
                    <a:p>
                      <a:pPr algn="l" fontAlgn="ctr"/>
                      <a:r>
                        <a:rPr lang="en-US" altLang="ja-JP" sz="1400" u="none" strike="noStrike">
                          <a:effectLst/>
                        </a:rPr>
                        <a:t>12.4</a:t>
                      </a:r>
                      <a:r>
                        <a:rPr lang="ja-JP" altLang="en-US" sz="1400" u="none" strike="noStrike">
                          <a:effectLst/>
                        </a:rPr>
                        <a:t>　</a:t>
                      </a:r>
                      <a:r>
                        <a:rPr lang="en-US" altLang="ja-JP" sz="1400" u="none" strike="noStrike">
                          <a:effectLst/>
                        </a:rPr>
                        <a:t>2020</a:t>
                      </a:r>
                      <a:r>
                        <a:rPr lang="ja-JP" altLang="en-US" sz="1400" u="none" strike="noStrike">
                          <a:effectLst/>
                        </a:rPr>
                        <a:t>年までに、合意された国際的な枠組みに従い、製品ライフサイクルを通じ、環境上適正な化学物質やすべての廃棄物の管理を実現し、人の健康や環境への悪影響を最小化するため、化学物質や廃棄物の大気、水、土壌への放出を大幅に削減する。</a:t>
                      </a:r>
                      <a:endParaRPr lang="ja-JP" altLang="en-US" sz="1400" b="0" i="0" u="none" strike="noStrike">
                        <a:solidFill>
                          <a:srgbClr val="070B0C"/>
                        </a:solidFill>
                        <a:effectLst/>
                        <a:latin typeface="Roboto"/>
                      </a:endParaRPr>
                    </a:p>
                  </a:txBody>
                  <a:tcPr marL="12768" marR="709" marT="709" marB="0" anchor="ctr"/>
                </a:tc>
              </a:tr>
              <a:tr h="444978">
                <a:tc>
                  <a:txBody>
                    <a:bodyPr/>
                    <a:lstStyle/>
                    <a:p>
                      <a:pPr algn="l" fontAlgn="ctr"/>
                      <a:r>
                        <a:rPr lang="en-US" altLang="ja-JP" sz="1400" u="none" strike="noStrike">
                          <a:effectLst/>
                        </a:rPr>
                        <a:t>12.5</a:t>
                      </a:r>
                      <a:r>
                        <a:rPr lang="ja-JP" altLang="en-US" sz="1400" u="none" strike="noStrike">
                          <a:effectLst/>
                        </a:rPr>
                        <a:t>　</a:t>
                      </a:r>
                      <a:r>
                        <a:rPr lang="en-US" altLang="ja-JP" sz="1400" u="none" strike="noStrike">
                          <a:effectLst/>
                        </a:rPr>
                        <a:t>2030</a:t>
                      </a:r>
                      <a:r>
                        <a:rPr lang="ja-JP" altLang="en-US" sz="1400" u="none" strike="noStrike">
                          <a:effectLst/>
                        </a:rPr>
                        <a:t>年までに、廃棄物の発生防止、削減、再生利用及び再利用により、廃棄物の発生を大幅に削減する。</a:t>
                      </a:r>
                      <a:endParaRPr lang="ja-JP" altLang="en-US" sz="1400" b="0" i="0" u="none" strike="noStrike">
                        <a:solidFill>
                          <a:srgbClr val="070B0C"/>
                        </a:solidFill>
                        <a:effectLst/>
                        <a:latin typeface="Roboto"/>
                      </a:endParaRPr>
                    </a:p>
                  </a:txBody>
                  <a:tcPr marL="12768" marR="709" marT="709" marB="0" anchor="ctr"/>
                </a:tc>
              </a:tr>
              <a:tr h="444978">
                <a:tc>
                  <a:txBody>
                    <a:bodyPr/>
                    <a:lstStyle/>
                    <a:p>
                      <a:pPr algn="l" fontAlgn="ctr"/>
                      <a:r>
                        <a:rPr lang="en-US" altLang="ja-JP" sz="1400" u="none" strike="noStrike">
                          <a:effectLst/>
                        </a:rPr>
                        <a:t>12.6</a:t>
                      </a:r>
                      <a:r>
                        <a:rPr lang="ja-JP" altLang="en-US" sz="1400" u="none" strike="noStrike">
                          <a:effectLst/>
                        </a:rPr>
                        <a:t>　特に大企業や多国籍企業などの企業に対し、持続可能な取り組みを導入し、持続可能性に関する情報を定期報告に盛り込むよう奨励する。</a:t>
                      </a:r>
                      <a:endParaRPr lang="ja-JP" altLang="en-US" sz="1400" b="0" i="0" u="none" strike="noStrike">
                        <a:solidFill>
                          <a:srgbClr val="070B0C"/>
                        </a:solidFill>
                        <a:effectLst/>
                        <a:latin typeface="Roboto"/>
                      </a:endParaRPr>
                    </a:p>
                  </a:txBody>
                  <a:tcPr marL="12768" marR="709" marT="709" marB="0" anchor="ctr"/>
                </a:tc>
              </a:tr>
              <a:tr h="403184">
                <a:tc>
                  <a:txBody>
                    <a:bodyPr/>
                    <a:lstStyle/>
                    <a:p>
                      <a:pPr algn="l" fontAlgn="ctr"/>
                      <a:r>
                        <a:rPr lang="en-US" altLang="ja-JP" sz="1400" u="none" strike="noStrike" dirty="0">
                          <a:effectLst/>
                        </a:rPr>
                        <a:t>12.7</a:t>
                      </a:r>
                      <a:r>
                        <a:rPr lang="ja-JP" altLang="en-US" sz="1400" u="none" strike="noStrike" dirty="0">
                          <a:effectLst/>
                        </a:rPr>
                        <a:t>　国内の政策や優先事項に従って持続可能な公共調達の慣行を促進する。</a:t>
                      </a: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r>
                        <a:rPr lang="en-US" altLang="ja-JP" sz="1400" u="none" strike="noStrike">
                          <a:effectLst/>
                        </a:rPr>
                        <a:t>12.8</a:t>
                      </a:r>
                      <a:r>
                        <a:rPr lang="ja-JP" altLang="en-US" sz="1400" u="none" strike="noStrike">
                          <a:effectLst/>
                        </a:rPr>
                        <a:t>　</a:t>
                      </a:r>
                      <a:r>
                        <a:rPr lang="en-US" altLang="ja-JP" sz="1400" u="none" strike="noStrike">
                          <a:effectLst/>
                        </a:rPr>
                        <a:t>2030</a:t>
                      </a:r>
                      <a:r>
                        <a:rPr lang="ja-JP" altLang="en-US" sz="1400" u="none" strike="noStrike">
                          <a:effectLst/>
                        </a:rPr>
                        <a:t>年までに、人々があらゆる場所において、持続可能な開発及び自然と調和したライフスタイルに関する情報と意識を持つようにする。</a:t>
                      </a:r>
                      <a:endParaRPr lang="ja-JP" altLang="en-US" sz="1400" b="0" i="0" u="none" strike="noStrike">
                        <a:solidFill>
                          <a:srgbClr val="070B0C"/>
                        </a:solidFill>
                        <a:effectLst/>
                        <a:latin typeface="Roboto"/>
                      </a:endParaRPr>
                    </a:p>
                  </a:txBody>
                  <a:tcPr marL="12768" marR="709" marT="709" marB="0" anchor="ctr"/>
                </a:tc>
              </a:tr>
              <a:tr h="444978">
                <a:tc>
                  <a:txBody>
                    <a:bodyPr/>
                    <a:lstStyle/>
                    <a:p>
                      <a:pPr algn="l" fontAlgn="ctr"/>
                      <a:r>
                        <a:rPr lang="en-US" altLang="ja-JP" sz="1400" u="none" strike="noStrike">
                          <a:effectLst/>
                        </a:rPr>
                        <a:t>12.a</a:t>
                      </a:r>
                      <a:r>
                        <a:rPr lang="ja-JP" altLang="en-US" sz="1400" u="none" strike="noStrike">
                          <a:effectLst/>
                        </a:rPr>
                        <a:t>　開発途上国に対し、より持続可能な消費・生産形態の促進のための科学的・技術的能力の強化を支援する。</a:t>
                      </a:r>
                      <a:endParaRPr lang="ja-JP" altLang="en-US" sz="1400" b="0" i="0" u="none" strike="noStrike">
                        <a:solidFill>
                          <a:srgbClr val="070B0C"/>
                        </a:solidFill>
                        <a:effectLst/>
                        <a:latin typeface="Roboto"/>
                      </a:endParaRPr>
                    </a:p>
                  </a:txBody>
                  <a:tcPr marL="12768" marR="709" marT="709" marB="0" anchor="ctr"/>
                </a:tc>
              </a:tr>
              <a:tr h="444978">
                <a:tc>
                  <a:txBody>
                    <a:bodyPr/>
                    <a:lstStyle/>
                    <a:p>
                      <a:pPr algn="l" fontAlgn="ctr"/>
                      <a:r>
                        <a:rPr lang="en-US" altLang="ja-JP" sz="1400" u="none" strike="noStrike">
                          <a:effectLst/>
                        </a:rPr>
                        <a:t>12.b</a:t>
                      </a:r>
                      <a:r>
                        <a:rPr lang="ja-JP" altLang="en-US" sz="1400" u="none" strike="noStrike">
                          <a:effectLst/>
                        </a:rPr>
                        <a:t>　雇用創出、地方の文化振興・産品販促につながる持続可能な観光業に対して持続可能な開発がもたらす影響を測定する手法を開発・導入する。</a:t>
                      </a:r>
                      <a:endParaRPr lang="ja-JP" altLang="en-US" sz="1400" b="0" i="0" u="none" strike="noStrike">
                        <a:solidFill>
                          <a:srgbClr val="070B0C"/>
                        </a:solidFill>
                        <a:effectLst/>
                        <a:latin typeface="Roboto"/>
                      </a:endParaRPr>
                    </a:p>
                  </a:txBody>
                  <a:tcPr marL="12768" marR="709" marT="709" marB="0" anchor="ctr"/>
                </a:tc>
              </a:tr>
              <a:tr h="889218">
                <a:tc>
                  <a:txBody>
                    <a:bodyPr/>
                    <a:lstStyle/>
                    <a:p>
                      <a:pPr algn="l" fontAlgn="ctr"/>
                      <a:r>
                        <a:rPr lang="en-US" altLang="ja-JP" sz="1400" u="none" strike="noStrike" dirty="0">
                          <a:effectLst/>
                        </a:rPr>
                        <a:t>12.c</a:t>
                      </a:r>
                      <a:r>
                        <a:rPr lang="ja-JP" altLang="en-US" sz="1400" u="none" strike="noStrike" dirty="0">
                          <a:effectLst/>
                        </a:rPr>
                        <a:t>　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400" b="0" i="0" u="none" strike="noStrike" dirty="0">
                        <a:solidFill>
                          <a:srgbClr val="070B0C"/>
                        </a:solidFill>
                        <a:effectLst/>
                        <a:latin typeface="Roboto"/>
                      </a:endParaRPr>
                    </a:p>
                  </a:txBody>
                  <a:tcPr marL="12768" marR="709" marT="709" marB="0" anchor="ctr"/>
                </a:tc>
              </a:tr>
            </a:tbl>
          </a:graphicData>
        </a:graphic>
      </p:graphicFrame>
    </p:spTree>
    <p:extLst>
      <p:ext uri="{BB962C8B-B14F-4D97-AF65-F5344CB8AC3E}">
        <p14:creationId xmlns:p14="http://schemas.microsoft.com/office/powerpoint/2010/main" val="2349397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lstStyle/>
          <a:p>
            <a:r>
              <a:rPr lang="ja-JP" altLang="en-US" dirty="0"/>
              <a:t>目標</a:t>
            </a:r>
            <a:r>
              <a:rPr lang="en-US" altLang="ja-JP" dirty="0"/>
              <a:t>12</a:t>
            </a:r>
            <a:r>
              <a:rPr lang="ja-JP" altLang="en-US" dirty="0"/>
              <a:t>：持続可能な消費と生産のパターンを確保する</a:t>
            </a:r>
          </a:p>
          <a:p>
            <a:endParaRPr kumimoji="1"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43" y="1196752"/>
            <a:ext cx="1527847"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832573364"/>
              </p:ext>
            </p:extLst>
          </p:nvPr>
        </p:nvGraphicFramePr>
        <p:xfrm>
          <a:off x="1635598" y="1196753"/>
          <a:ext cx="7328890" cy="5477530"/>
        </p:xfrm>
        <a:graphic>
          <a:graphicData uri="http://schemas.openxmlformats.org/drawingml/2006/table">
            <a:tbl>
              <a:tblPr>
                <a:tableStyleId>{616DA210-FB5B-4158-B5E0-FEB733F419BA}</a:tableStyleId>
              </a:tblPr>
              <a:tblGrid>
                <a:gridCol w="7328890"/>
              </a:tblGrid>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03184">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66709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03184">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44497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r h="889218">
                <a:tc>
                  <a:txBody>
                    <a:bodyPr/>
                    <a:lstStyle/>
                    <a:p>
                      <a:pPr algn="l" fontAlgn="ctr"/>
                      <a:endParaRPr lang="ja-JP" altLang="en-US" sz="1400" b="0" i="0" u="none" strike="noStrike" dirty="0">
                        <a:solidFill>
                          <a:srgbClr val="070B0C"/>
                        </a:solidFill>
                        <a:effectLst/>
                        <a:latin typeface="Roboto"/>
                      </a:endParaRPr>
                    </a:p>
                  </a:txBody>
                  <a:tcPr marL="12768" marR="709" marT="709" marB="0" anchor="ctr"/>
                </a:tc>
              </a:tr>
            </a:tbl>
          </a:graphicData>
        </a:graphic>
      </p:graphicFrame>
      <p:pic>
        <p:nvPicPr>
          <p:cNvPr id="7"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112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13</a:t>
            </a:r>
            <a:r>
              <a:rPr lang="ja-JP" altLang="en-US" dirty="0"/>
              <a:t>：気候変動とその影響に立ち向かうため、緊急</a:t>
            </a:r>
            <a:br>
              <a:rPr lang="ja-JP" altLang="en-US" dirty="0"/>
            </a:br>
            <a:r>
              <a:rPr lang="ja-JP" altLang="en-US" dirty="0"/>
              <a:t>             対策を取る</a:t>
            </a:r>
          </a:p>
          <a:p>
            <a:endParaRPr kumimoji="1" lang="ja-JP" altLang="en-US" dirty="0"/>
          </a:p>
        </p:txBody>
      </p:sp>
      <p:sp>
        <p:nvSpPr>
          <p:cNvPr id="4" name="Shape 301"/>
          <p:cNvSpPr txBox="1">
            <a:spLocks/>
          </p:cNvSpPr>
          <p:nvPr/>
        </p:nvSpPr>
        <p:spPr>
          <a:xfrm>
            <a:off x="444639" y="913655"/>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just">
              <a:buSzPct val="25000"/>
            </a:pPr>
            <a:endParaRPr lang="en-US" sz="28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485155"/>
            <a:ext cx="1447607"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4110164125"/>
              </p:ext>
            </p:extLst>
          </p:nvPr>
        </p:nvGraphicFramePr>
        <p:xfrm>
          <a:off x="1555111" y="1485156"/>
          <a:ext cx="7409377" cy="5184204"/>
        </p:xfrm>
        <a:graphic>
          <a:graphicData uri="http://schemas.openxmlformats.org/drawingml/2006/table">
            <a:tbl>
              <a:tblPr>
                <a:tableStyleId>{616DA210-FB5B-4158-B5E0-FEB733F419BA}</a:tableStyleId>
              </a:tblPr>
              <a:tblGrid>
                <a:gridCol w="7409377"/>
              </a:tblGrid>
              <a:tr h="927456">
                <a:tc>
                  <a:txBody>
                    <a:bodyPr/>
                    <a:lstStyle/>
                    <a:p>
                      <a:pPr algn="l" fontAlgn="ctr"/>
                      <a:r>
                        <a:rPr lang="en-US" altLang="ja-JP" sz="1400" u="none" strike="noStrike" dirty="0">
                          <a:effectLst/>
                        </a:rPr>
                        <a:t>13.1</a:t>
                      </a:r>
                      <a:r>
                        <a:rPr lang="ja-JP" altLang="en-US" sz="1400" u="none" strike="noStrike" dirty="0">
                          <a:effectLst/>
                        </a:rPr>
                        <a:t>　すべての国々において、気候関連災害や自然災害に対する強靱性（レジリエンス）及び適応の能力を強化する。</a:t>
                      </a:r>
                      <a:endParaRPr lang="ja-JP" altLang="en-US" sz="1400" b="0" i="0" u="none" strike="noStrike" dirty="0">
                        <a:solidFill>
                          <a:srgbClr val="070B0C"/>
                        </a:solidFill>
                        <a:effectLst/>
                        <a:latin typeface="Roboto"/>
                      </a:endParaRPr>
                    </a:p>
                  </a:txBody>
                  <a:tcPr marL="27199" marR="1511" marT="1511" marB="0" anchor="ctr"/>
                </a:tc>
              </a:tr>
              <a:tr h="927456">
                <a:tc>
                  <a:txBody>
                    <a:bodyPr/>
                    <a:lstStyle/>
                    <a:p>
                      <a:pPr algn="l" fontAlgn="ctr"/>
                      <a:r>
                        <a:rPr lang="en-US" altLang="ja-JP" sz="1400" u="none" strike="noStrike" dirty="0">
                          <a:effectLst/>
                        </a:rPr>
                        <a:t>13.2</a:t>
                      </a:r>
                      <a:r>
                        <a:rPr lang="ja-JP" altLang="en-US" sz="1400" u="none" strike="noStrike" dirty="0">
                          <a:effectLst/>
                        </a:rPr>
                        <a:t>　気候変動対策を国別の政策、戦略及び計画に盛り込む。</a:t>
                      </a:r>
                      <a:endParaRPr lang="ja-JP" altLang="en-US" sz="1400" b="0" i="0" u="none" strike="noStrike" dirty="0">
                        <a:solidFill>
                          <a:srgbClr val="070B0C"/>
                        </a:solidFill>
                        <a:effectLst/>
                        <a:latin typeface="Roboto"/>
                      </a:endParaRPr>
                    </a:p>
                  </a:txBody>
                  <a:tcPr marL="27199" marR="1511" marT="1511" marB="0" anchor="ctr"/>
                </a:tc>
              </a:tr>
              <a:tr h="927456">
                <a:tc>
                  <a:txBody>
                    <a:bodyPr/>
                    <a:lstStyle/>
                    <a:p>
                      <a:pPr algn="l" fontAlgn="ctr"/>
                      <a:r>
                        <a:rPr lang="en-US" altLang="ja-JP" sz="1400" u="none" strike="noStrike">
                          <a:effectLst/>
                        </a:rPr>
                        <a:t>13.3</a:t>
                      </a:r>
                      <a:r>
                        <a:rPr lang="ja-JP" altLang="en-US" sz="1400" u="none" strike="noStrike">
                          <a:effectLst/>
                        </a:rPr>
                        <a:t>　気候変動の緩和、適応、影響軽減及び早期警戒に関する教育、啓発、人的能力及び制度機能を改善する。</a:t>
                      </a:r>
                      <a:endParaRPr lang="ja-JP" altLang="en-US" sz="1400" b="0" i="0" u="none" strike="noStrike">
                        <a:solidFill>
                          <a:srgbClr val="070B0C"/>
                        </a:solidFill>
                        <a:effectLst/>
                        <a:latin typeface="Roboto"/>
                      </a:endParaRPr>
                    </a:p>
                  </a:txBody>
                  <a:tcPr marL="27199" marR="1511" marT="1511" marB="0" anchor="ctr"/>
                </a:tc>
              </a:tr>
              <a:tr h="1440762">
                <a:tc>
                  <a:txBody>
                    <a:bodyPr/>
                    <a:lstStyle/>
                    <a:p>
                      <a:pPr algn="l" fontAlgn="ctr"/>
                      <a:r>
                        <a:rPr lang="en-US" altLang="ja-JP" sz="1400" u="none" strike="noStrike">
                          <a:effectLst/>
                        </a:rPr>
                        <a:t>13.a</a:t>
                      </a:r>
                      <a:r>
                        <a:rPr lang="ja-JP" altLang="en-US" sz="1400" u="none" strike="noStrike">
                          <a:effectLst/>
                        </a:rPr>
                        <a:t>　重要な緩和行動の実施とその実施における透明性確保に関する開発途上国のニーズに対応するため、</a:t>
                      </a:r>
                      <a:r>
                        <a:rPr lang="en-US" altLang="ja-JP" sz="1400" u="none" strike="noStrike">
                          <a:effectLst/>
                        </a:rPr>
                        <a:t>2020</a:t>
                      </a:r>
                      <a:r>
                        <a:rPr lang="ja-JP" altLang="en-US" sz="1400" u="none" strike="noStrike">
                          <a:effectLst/>
                        </a:rPr>
                        <a:t>年までにあらゆる供給源から年間</a:t>
                      </a:r>
                      <a:r>
                        <a:rPr lang="en-US" altLang="ja-JP" sz="1400" u="none" strike="noStrike">
                          <a:effectLst/>
                        </a:rPr>
                        <a:t>1,000</a:t>
                      </a:r>
                      <a:r>
                        <a:rPr lang="ja-JP" altLang="en-US" sz="1400" u="none" strike="noStrike">
                          <a:effectLst/>
                        </a:rPr>
                        <a:t>億ドルを共同で動員するという、</a:t>
                      </a:r>
                      <a:r>
                        <a:rPr lang="en-US" altLang="ja-JP" sz="1400" u="none" strike="noStrike">
                          <a:effectLst/>
                        </a:rPr>
                        <a:t>UNFCCC</a:t>
                      </a:r>
                      <a:r>
                        <a:rPr lang="ja-JP" altLang="en-US" sz="1400" u="none" strike="noStrike">
                          <a:effectLst/>
                        </a:rPr>
                        <a:t>の先進締約国によるコミットメントを実施するとともに、可能な限り速やかに資本を投入して緑の気候基金を本格始動させる。</a:t>
                      </a:r>
                      <a:endParaRPr lang="ja-JP" altLang="en-US" sz="1400" b="0" i="0" u="none" strike="noStrike">
                        <a:solidFill>
                          <a:srgbClr val="070B0C"/>
                        </a:solidFill>
                        <a:effectLst/>
                        <a:latin typeface="Roboto"/>
                      </a:endParaRPr>
                    </a:p>
                  </a:txBody>
                  <a:tcPr marL="27199" marR="1511" marT="1511" marB="0" anchor="ctr"/>
                </a:tc>
              </a:tr>
              <a:tr h="961074">
                <a:tc>
                  <a:txBody>
                    <a:bodyPr/>
                    <a:lstStyle/>
                    <a:p>
                      <a:pPr algn="l" fontAlgn="ctr"/>
                      <a:r>
                        <a:rPr lang="en-US" altLang="ja-JP" sz="1400" u="none" strike="noStrike" dirty="0">
                          <a:effectLst/>
                        </a:rPr>
                        <a:t>13.b</a:t>
                      </a:r>
                      <a:r>
                        <a:rPr lang="ja-JP" altLang="en-US" sz="1400" u="none" strike="noStrike" dirty="0">
                          <a:effectLst/>
                        </a:rPr>
                        <a:t>　後発開発途上国及び小島嶼開発途上国において、女性や青年、地方及び社会的に疎外されたコミュニティに焦点を当てることを含め、気候変動関連の効果的な計画策定と管理のための能力を向上するメカニズムを推進する。</a:t>
                      </a:r>
                      <a:endParaRPr lang="ja-JP" altLang="en-US" sz="1400" b="0" i="0" u="none" strike="noStrike" dirty="0">
                        <a:solidFill>
                          <a:srgbClr val="070B0C"/>
                        </a:solidFill>
                        <a:effectLst/>
                        <a:latin typeface="Roboto"/>
                      </a:endParaRPr>
                    </a:p>
                  </a:txBody>
                  <a:tcPr marL="27199" marR="1511" marT="1511" marB="0" anchor="ctr"/>
                </a:tc>
              </a:tr>
            </a:tbl>
          </a:graphicData>
        </a:graphic>
      </p:graphicFrame>
    </p:spTree>
    <p:extLst>
      <p:ext uri="{BB962C8B-B14F-4D97-AF65-F5344CB8AC3E}">
        <p14:creationId xmlns:p14="http://schemas.microsoft.com/office/powerpoint/2010/main" val="78517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13</a:t>
            </a:r>
            <a:r>
              <a:rPr lang="ja-JP" altLang="en-US" dirty="0"/>
              <a:t>：気候変動とその影響に立ち向かうため、緊急</a:t>
            </a:r>
            <a:br>
              <a:rPr lang="ja-JP" altLang="en-US" dirty="0"/>
            </a:br>
            <a:r>
              <a:rPr lang="ja-JP" altLang="en-US" dirty="0"/>
              <a:t>             対策を取る</a:t>
            </a:r>
          </a:p>
          <a:p>
            <a:endParaRPr kumimoji="1" lang="ja-JP" altLang="en-US" dirty="0"/>
          </a:p>
        </p:txBody>
      </p:sp>
      <p:sp>
        <p:nvSpPr>
          <p:cNvPr id="4" name="Shape 301"/>
          <p:cNvSpPr txBox="1">
            <a:spLocks/>
          </p:cNvSpPr>
          <p:nvPr/>
        </p:nvSpPr>
        <p:spPr>
          <a:xfrm>
            <a:off x="444639" y="913655"/>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just">
              <a:buSzPct val="25000"/>
            </a:pPr>
            <a:endParaRPr lang="en-US" sz="28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485155"/>
            <a:ext cx="1447607" cy="150454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582012362"/>
              </p:ext>
            </p:extLst>
          </p:nvPr>
        </p:nvGraphicFramePr>
        <p:xfrm>
          <a:off x="1555111" y="1485156"/>
          <a:ext cx="7409377" cy="5184204"/>
        </p:xfrm>
        <a:graphic>
          <a:graphicData uri="http://schemas.openxmlformats.org/drawingml/2006/table">
            <a:tbl>
              <a:tblPr>
                <a:tableStyleId>{616DA210-FB5B-4158-B5E0-FEB733F419BA}</a:tableStyleId>
              </a:tblPr>
              <a:tblGrid>
                <a:gridCol w="7409377"/>
              </a:tblGrid>
              <a:tr h="927456">
                <a:tc>
                  <a:txBody>
                    <a:bodyPr/>
                    <a:lstStyle/>
                    <a:p>
                      <a:pPr algn="l" fontAlgn="ctr"/>
                      <a:endParaRPr lang="ja-JP" altLang="en-US" sz="1400" b="0" i="0" u="none" strike="noStrike" dirty="0">
                        <a:solidFill>
                          <a:srgbClr val="070B0C"/>
                        </a:solidFill>
                        <a:effectLst/>
                        <a:latin typeface="Roboto"/>
                      </a:endParaRPr>
                    </a:p>
                  </a:txBody>
                  <a:tcPr marL="27199" marR="1511" marT="1511" marB="0" anchor="ctr"/>
                </a:tc>
              </a:tr>
              <a:tr h="927456">
                <a:tc>
                  <a:txBody>
                    <a:bodyPr/>
                    <a:lstStyle/>
                    <a:p>
                      <a:pPr algn="l" fontAlgn="ctr"/>
                      <a:endParaRPr lang="ja-JP" altLang="en-US" sz="1400" b="0" i="0" u="none" strike="noStrike" dirty="0">
                        <a:solidFill>
                          <a:srgbClr val="070B0C"/>
                        </a:solidFill>
                        <a:effectLst/>
                        <a:latin typeface="Roboto"/>
                      </a:endParaRPr>
                    </a:p>
                  </a:txBody>
                  <a:tcPr marL="27199" marR="1511" marT="1511" marB="0" anchor="ctr"/>
                </a:tc>
              </a:tr>
              <a:tr h="927456">
                <a:tc>
                  <a:txBody>
                    <a:bodyPr/>
                    <a:lstStyle/>
                    <a:p>
                      <a:pPr algn="l" fontAlgn="ctr"/>
                      <a:endParaRPr lang="ja-JP" altLang="en-US" sz="1400" b="0" i="0" u="none" strike="noStrike" dirty="0">
                        <a:solidFill>
                          <a:srgbClr val="070B0C"/>
                        </a:solidFill>
                        <a:effectLst/>
                        <a:latin typeface="Roboto"/>
                      </a:endParaRPr>
                    </a:p>
                  </a:txBody>
                  <a:tcPr marL="27199" marR="1511" marT="1511" marB="0" anchor="ctr"/>
                </a:tc>
              </a:tr>
              <a:tr h="1440762">
                <a:tc>
                  <a:txBody>
                    <a:bodyPr/>
                    <a:lstStyle/>
                    <a:p>
                      <a:pPr algn="l" fontAlgn="ctr"/>
                      <a:endParaRPr lang="ja-JP" altLang="en-US" sz="1400" b="0" i="0" u="none" strike="noStrike" dirty="0">
                        <a:solidFill>
                          <a:srgbClr val="070B0C"/>
                        </a:solidFill>
                        <a:effectLst/>
                        <a:latin typeface="Roboto"/>
                      </a:endParaRPr>
                    </a:p>
                  </a:txBody>
                  <a:tcPr marL="27199" marR="1511" marT="1511" marB="0" anchor="ctr"/>
                </a:tc>
              </a:tr>
              <a:tr h="961074">
                <a:tc>
                  <a:txBody>
                    <a:bodyPr/>
                    <a:lstStyle/>
                    <a:p>
                      <a:pPr algn="l" fontAlgn="ctr"/>
                      <a:endParaRPr lang="ja-JP" altLang="en-US" sz="1400" b="0" i="0" u="none" strike="noStrike" dirty="0">
                        <a:solidFill>
                          <a:srgbClr val="070B0C"/>
                        </a:solidFill>
                        <a:effectLst/>
                        <a:latin typeface="Roboto"/>
                      </a:endParaRPr>
                    </a:p>
                  </a:txBody>
                  <a:tcPr marL="27199" marR="1511" marT="1511" marB="0" anchor="ctr"/>
                </a:tc>
              </a:tr>
            </a:tbl>
          </a:graphicData>
        </a:graphic>
      </p:graphicFrame>
      <p:pic>
        <p:nvPicPr>
          <p:cNvPr id="8"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9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kumimoji="1" lang="ja-JP" altLang="en-US" dirty="0" smtClean="0"/>
              <a:t>１７の目標をまとめ、５つのＰでまとめて考えられてもいる</a:t>
            </a:r>
            <a:endParaRPr kumimoji="1" lang="ja-JP" altLang="en-US" dirty="0"/>
          </a:p>
        </p:txBody>
      </p:sp>
      <p:pic>
        <p:nvPicPr>
          <p:cNvPr id="4" name="Picture 7" descr="C:\Users\sakurai kazuko\Desktop\SustDevWheel-01_JAN_v1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0302" y="1772816"/>
            <a:ext cx="4603898" cy="490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87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14</a:t>
            </a:r>
            <a:r>
              <a:rPr lang="ja-JP" altLang="en-US" dirty="0"/>
              <a:t>：海洋と海洋資源を持続可能な開発に向け    </a:t>
            </a:r>
            <a:br>
              <a:rPr lang="ja-JP" altLang="en-US" dirty="0"/>
            </a:br>
            <a:r>
              <a:rPr lang="ja-JP" altLang="en-US" dirty="0"/>
              <a:t>                </a:t>
            </a:r>
            <a:r>
              <a:rPr lang="ja-JP" altLang="en-US" dirty="0" err="1"/>
              <a:t>て</a:t>
            </a:r>
            <a:r>
              <a:rPr lang="ja-JP" altLang="en-US" dirty="0"/>
              <a:t>保全し、持続可能な形で利用する</a:t>
            </a:r>
          </a:p>
          <a:p>
            <a:endParaRPr kumimoji="1" lang="ja-JP" altLang="en-US" dirty="0"/>
          </a:p>
        </p:txBody>
      </p:sp>
      <p:sp>
        <p:nvSpPr>
          <p:cNvPr id="4" name="Shape 311"/>
          <p:cNvSpPr txBox="1">
            <a:spLocks/>
          </p:cNvSpPr>
          <p:nvPr/>
        </p:nvSpPr>
        <p:spPr>
          <a:xfrm>
            <a:off x="527119" y="1066800"/>
            <a:ext cx="8089761" cy="114300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buSzPct val="25000"/>
            </a:pPr>
            <a:endParaRPr lang="en-US" sz="28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412776"/>
            <a:ext cx="1388471" cy="1367768"/>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843034225"/>
              </p:ext>
            </p:extLst>
          </p:nvPr>
        </p:nvGraphicFramePr>
        <p:xfrm>
          <a:off x="1495975" y="1556792"/>
          <a:ext cx="7468513" cy="5060313"/>
        </p:xfrm>
        <a:graphic>
          <a:graphicData uri="http://schemas.openxmlformats.org/drawingml/2006/table">
            <a:tbl>
              <a:tblPr>
                <a:tableStyleId>{616DA210-FB5B-4158-B5E0-FEB733F419BA}</a:tableStyleId>
              </a:tblPr>
              <a:tblGrid>
                <a:gridCol w="7468513"/>
              </a:tblGrid>
              <a:tr h="360345">
                <a:tc>
                  <a:txBody>
                    <a:bodyPr/>
                    <a:lstStyle/>
                    <a:p>
                      <a:pPr algn="l" fontAlgn="ctr"/>
                      <a:r>
                        <a:rPr lang="en-US" altLang="ja-JP" sz="1200" u="none" strike="noStrike" dirty="0">
                          <a:effectLst/>
                        </a:rPr>
                        <a:t>14.1</a:t>
                      </a:r>
                      <a:r>
                        <a:rPr lang="ja-JP" altLang="en-US" sz="1200" u="none" strike="noStrike" dirty="0">
                          <a:effectLst/>
                        </a:rPr>
                        <a:t>　</a:t>
                      </a:r>
                      <a:r>
                        <a:rPr lang="en-US" altLang="ja-JP" sz="1200" u="none" strike="noStrike" dirty="0">
                          <a:effectLst/>
                        </a:rPr>
                        <a:t>2025</a:t>
                      </a:r>
                      <a:r>
                        <a:rPr lang="ja-JP" altLang="en-US" sz="1200" u="none" strike="noStrike" dirty="0">
                          <a:effectLst/>
                        </a:rPr>
                        <a:t>年までに、海洋ごみや富栄養化を含む、特に陸上活動による汚染など、あらゆる種類の海洋汚染を防止し、大幅に削減する。</a:t>
                      </a:r>
                      <a:endParaRPr lang="ja-JP" altLang="en-US" sz="1200" b="0" i="0" u="none" strike="noStrike" dirty="0">
                        <a:solidFill>
                          <a:srgbClr val="070B0C"/>
                        </a:solidFill>
                        <a:effectLst/>
                        <a:latin typeface="Roboto"/>
                      </a:endParaRPr>
                    </a:p>
                  </a:txBody>
                  <a:tcPr marL="11880" marR="660" marT="660" marB="0" anchor="ctr"/>
                </a:tc>
              </a:tr>
              <a:tr h="395588">
                <a:tc>
                  <a:txBody>
                    <a:bodyPr/>
                    <a:lstStyle/>
                    <a:p>
                      <a:pPr algn="l" fontAlgn="ctr"/>
                      <a:r>
                        <a:rPr lang="en-US" altLang="ja-JP" sz="1200" u="none" strike="noStrike">
                          <a:effectLst/>
                        </a:rPr>
                        <a:t>14.2</a:t>
                      </a:r>
                      <a:r>
                        <a:rPr lang="ja-JP" altLang="en-US" sz="1200" u="none" strike="noStrike">
                          <a:effectLst/>
                        </a:rPr>
                        <a:t>　</a:t>
                      </a:r>
                      <a:r>
                        <a:rPr lang="en-US" altLang="ja-JP" sz="1200" u="none" strike="noStrike">
                          <a:effectLst/>
                        </a:rPr>
                        <a:t>2020</a:t>
                      </a:r>
                      <a:r>
                        <a:rPr lang="ja-JP" altLang="en-US" sz="1200" u="none" strike="noStrike">
                          <a:effectLst/>
                        </a:rPr>
                        <a:t>年までに、海洋及び沿岸の生態系に関する重大な悪影響を回避するため、強靱性（レジリエンス）の強化などによる持続的な管理と保護を行い、健全で生産的な海洋を実現するため、海洋及び沿岸の生態系の回復のための取組を行う。</a:t>
                      </a:r>
                      <a:endParaRPr lang="ja-JP" altLang="en-US" sz="1200" b="0" i="0" u="none" strike="noStrike">
                        <a:solidFill>
                          <a:srgbClr val="070B0C"/>
                        </a:solidFill>
                        <a:effectLst/>
                        <a:latin typeface="Roboto"/>
                      </a:endParaRPr>
                    </a:p>
                  </a:txBody>
                  <a:tcPr marL="11880" marR="660" marT="660" marB="0" anchor="ctr"/>
                </a:tc>
              </a:tr>
              <a:tr h="360345">
                <a:tc>
                  <a:txBody>
                    <a:bodyPr/>
                    <a:lstStyle/>
                    <a:p>
                      <a:pPr algn="l" fontAlgn="ctr"/>
                      <a:r>
                        <a:rPr lang="en-US" altLang="ja-JP" sz="1200" u="none" strike="noStrike" dirty="0">
                          <a:effectLst/>
                        </a:rPr>
                        <a:t>14.3</a:t>
                      </a:r>
                      <a:r>
                        <a:rPr lang="ja-JP" altLang="en-US" sz="1200" u="none" strike="noStrike" dirty="0">
                          <a:effectLst/>
                        </a:rPr>
                        <a:t>　あらゆるレベルでの科学的協力の促進などを通じて、海洋酸性化の影響を最小限化し、対処する。</a:t>
                      </a:r>
                      <a:endParaRPr lang="ja-JP" altLang="en-US" sz="1200" b="0" i="0" u="none" strike="noStrike" dirty="0">
                        <a:solidFill>
                          <a:srgbClr val="070B0C"/>
                        </a:solidFill>
                        <a:effectLst/>
                        <a:latin typeface="Roboto"/>
                      </a:endParaRPr>
                    </a:p>
                  </a:txBody>
                  <a:tcPr marL="11880" marR="660" marT="660" marB="0" anchor="ctr"/>
                </a:tc>
              </a:tr>
              <a:tr h="476897">
                <a:tc>
                  <a:txBody>
                    <a:bodyPr/>
                    <a:lstStyle/>
                    <a:p>
                      <a:pPr algn="l" fontAlgn="ctr"/>
                      <a:r>
                        <a:rPr lang="en-US" altLang="ja-JP" sz="1200" u="none" strike="noStrike">
                          <a:effectLst/>
                        </a:rPr>
                        <a:t>14.4</a:t>
                      </a:r>
                      <a:r>
                        <a:rPr lang="ja-JP" altLang="en-US" sz="1200" u="none" strike="noStrike">
                          <a:effectLst/>
                        </a:rPr>
                        <a:t>　水産資源を、実現可能な最短期間で少なくとも各資源の生物学的特性によって定められる最大持続生産量のレベルまで回復させるため、</a:t>
                      </a:r>
                      <a:r>
                        <a:rPr lang="en-US" altLang="ja-JP" sz="1200" u="none" strike="noStrike">
                          <a:effectLst/>
                        </a:rPr>
                        <a:t>2020</a:t>
                      </a:r>
                      <a:r>
                        <a:rPr lang="ja-JP" altLang="en-US" sz="1200" u="none" strike="noStrike">
                          <a:effectLst/>
                        </a:rPr>
                        <a:t>年までに、漁獲を効果的に規制し、過剰漁業や違法・無報告・無規制（</a:t>
                      </a:r>
                      <a:r>
                        <a:rPr lang="en-US" altLang="ja-JP" sz="1200" u="none" strike="noStrike">
                          <a:effectLst/>
                        </a:rPr>
                        <a:t>IUU</a:t>
                      </a:r>
                      <a:r>
                        <a:rPr lang="ja-JP" altLang="en-US" sz="1200" u="none" strike="noStrike">
                          <a:effectLst/>
                        </a:rPr>
                        <a:t>）漁業及び破壊的な漁業慣行を終了し、科学的な管理計画を実施する。</a:t>
                      </a:r>
                      <a:endParaRPr lang="ja-JP" altLang="en-US" sz="1200" b="0" i="0" u="none" strike="noStrike">
                        <a:solidFill>
                          <a:srgbClr val="070B0C"/>
                        </a:solidFill>
                        <a:effectLst/>
                        <a:latin typeface="Roboto"/>
                      </a:endParaRPr>
                    </a:p>
                  </a:txBody>
                  <a:tcPr marL="11880" marR="660" marT="660" marB="0" anchor="ctr"/>
                </a:tc>
              </a:tr>
              <a:tr h="360345">
                <a:tc>
                  <a:txBody>
                    <a:bodyPr/>
                    <a:lstStyle/>
                    <a:p>
                      <a:pPr algn="l" fontAlgn="ctr"/>
                      <a:r>
                        <a:rPr lang="en-US" altLang="ja-JP" sz="1200" u="none" strike="noStrike">
                          <a:effectLst/>
                        </a:rPr>
                        <a:t>14.5</a:t>
                      </a:r>
                      <a:r>
                        <a:rPr lang="ja-JP" altLang="en-US" sz="1200" u="none" strike="noStrike">
                          <a:effectLst/>
                        </a:rPr>
                        <a:t>　</a:t>
                      </a:r>
                      <a:r>
                        <a:rPr lang="en-US" altLang="ja-JP" sz="1200" u="none" strike="noStrike">
                          <a:effectLst/>
                        </a:rPr>
                        <a:t>2020</a:t>
                      </a:r>
                      <a:r>
                        <a:rPr lang="ja-JP" altLang="en-US" sz="1200" u="none" strike="noStrike">
                          <a:effectLst/>
                        </a:rPr>
                        <a:t>年までに、国内法及び国際法に則り、最大限入手可能な科学情報に基づいて、少なくとも沿岸域及び海域の</a:t>
                      </a:r>
                      <a:r>
                        <a:rPr lang="en-US" altLang="ja-JP" sz="1200" u="none" strike="noStrike">
                          <a:effectLst/>
                        </a:rPr>
                        <a:t>10</a:t>
                      </a:r>
                      <a:r>
                        <a:rPr lang="ja-JP" altLang="en-US" sz="1200" u="none" strike="noStrike">
                          <a:effectLst/>
                        </a:rPr>
                        <a:t>パーセントを保全する。</a:t>
                      </a:r>
                      <a:endParaRPr lang="ja-JP" altLang="en-US" sz="1200" b="0" i="0" u="none" strike="noStrike">
                        <a:solidFill>
                          <a:srgbClr val="070B0C"/>
                        </a:solidFill>
                        <a:effectLst/>
                        <a:latin typeface="Roboto"/>
                      </a:endParaRPr>
                    </a:p>
                  </a:txBody>
                  <a:tcPr marL="11880" marR="660" marT="660" marB="0" anchor="ctr"/>
                </a:tc>
              </a:tr>
              <a:tr h="569821">
                <a:tc>
                  <a:txBody>
                    <a:bodyPr/>
                    <a:lstStyle/>
                    <a:p>
                      <a:pPr algn="l" fontAlgn="ctr"/>
                      <a:r>
                        <a:rPr lang="en-US" altLang="ja-JP" sz="1200" u="none" strike="noStrike">
                          <a:effectLst/>
                        </a:rPr>
                        <a:t>14.6</a:t>
                      </a:r>
                      <a:r>
                        <a:rPr lang="ja-JP" altLang="en-US" sz="1200" u="none" strike="noStrike">
                          <a:effectLst/>
                        </a:rPr>
                        <a:t>　開発途上国及び後発開発途上国に対する適切かつ効果的な、特別かつ異なる待遇が、世界貿易機関（</a:t>
                      </a:r>
                      <a:r>
                        <a:rPr lang="en-US" altLang="ja-JP" sz="1200" u="none" strike="noStrike">
                          <a:effectLst/>
                        </a:rPr>
                        <a:t>WTO</a:t>
                      </a:r>
                      <a:r>
                        <a:rPr lang="ja-JP" altLang="en-US" sz="1200" u="none" strike="noStrike">
                          <a:effectLst/>
                        </a:rPr>
                        <a:t>）漁業補助金交渉の不可分の要素であるべきことを認識した上で、</a:t>
                      </a:r>
                      <a:r>
                        <a:rPr lang="en-US" altLang="ja-JP" sz="1200" u="none" strike="noStrike">
                          <a:effectLst/>
                        </a:rPr>
                        <a:t>2020</a:t>
                      </a:r>
                      <a:r>
                        <a:rPr lang="ja-JP" altLang="en-US" sz="1200" u="none" strike="noStrike">
                          <a:effectLst/>
                        </a:rPr>
                        <a:t>年までに、過剰漁獲能力や過剰漁獲につながる漁業補助金を禁止し、違法・無報告・無規制（</a:t>
                      </a:r>
                      <a:r>
                        <a:rPr lang="en-US" altLang="ja-JP" sz="1200" u="none" strike="noStrike">
                          <a:effectLst/>
                        </a:rPr>
                        <a:t>IUU</a:t>
                      </a:r>
                      <a:r>
                        <a:rPr lang="ja-JP" altLang="en-US" sz="1200" u="none" strike="noStrike">
                          <a:effectLst/>
                        </a:rPr>
                        <a:t>）漁業につながる補助金を撤廃し、同様の新たな補助金の導入を抑制する</a:t>
                      </a:r>
                      <a:r>
                        <a:rPr lang="en-US" altLang="ja-JP" sz="1200" u="none" strike="noStrike">
                          <a:effectLst/>
                        </a:rPr>
                        <a:t>2</a:t>
                      </a:r>
                      <a:r>
                        <a:rPr lang="ja-JP" altLang="en-US" sz="1200" u="none" strike="noStrike">
                          <a:effectLst/>
                        </a:rPr>
                        <a:t>。</a:t>
                      </a:r>
                      <a:endParaRPr lang="ja-JP" altLang="en-US" sz="1200" b="0" i="0" u="none" strike="noStrike">
                        <a:solidFill>
                          <a:srgbClr val="070B0C"/>
                        </a:solidFill>
                        <a:effectLst/>
                        <a:latin typeface="Roboto"/>
                      </a:endParaRPr>
                    </a:p>
                  </a:txBody>
                  <a:tcPr marL="11880" marR="660" marT="660" marB="0" anchor="ctr"/>
                </a:tc>
              </a:tr>
              <a:tr h="360345">
                <a:tc>
                  <a:txBody>
                    <a:bodyPr/>
                    <a:lstStyle/>
                    <a:p>
                      <a:pPr algn="l" fontAlgn="ctr"/>
                      <a:r>
                        <a:rPr lang="ja-JP" altLang="en-US" sz="1200" u="none" strike="noStrike">
                          <a:effectLst/>
                        </a:rPr>
                        <a:t>注釈</a:t>
                      </a:r>
                      <a:r>
                        <a:rPr lang="en-US" altLang="ja-JP" sz="1200" u="none" strike="noStrike">
                          <a:effectLst/>
                        </a:rPr>
                        <a:t>2 </a:t>
                      </a:r>
                      <a:r>
                        <a:rPr lang="ja-JP" altLang="en-US" sz="1200" u="none" strike="noStrike">
                          <a:effectLst/>
                        </a:rPr>
                        <a:t>現在進行中の世界貿易機関（</a:t>
                      </a:r>
                      <a:r>
                        <a:rPr lang="en-US" altLang="ja-JP" sz="1200" u="none" strike="noStrike">
                          <a:effectLst/>
                        </a:rPr>
                        <a:t>WTO</a:t>
                      </a:r>
                      <a:r>
                        <a:rPr lang="ja-JP" altLang="en-US" sz="1200" u="none" strike="noStrike">
                          <a:effectLst/>
                        </a:rPr>
                        <a:t>）交渉および</a:t>
                      </a:r>
                      <a:r>
                        <a:rPr lang="en-US" altLang="ja-JP" sz="1200" u="none" strike="noStrike">
                          <a:effectLst/>
                        </a:rPr>
                        <a:t>WTO</a:t>
                      </a:r>
                      <a:r>
                        <a:rPr lang="ja-JP" altLang="en-US" sz="1200" u="none" strike="noStrike">
                          <a:effectLst/>
                        </a:rPr>
                        <a:t>ドーハ開発アジェンダ、ならびに香港閣僚宣言のマンデートを考慮。</a:t>
                      </a:r>
                      <a:endParaRPr lang="ja-JP" altLang="en-US" sz="1200" b="0" i="0" u="none" strike="noStrike">
                        <a:solidFill>
                          <a:srgbClr val="070B0C"/>
                        </a:solidFill>
                        <a:effectLst/>
                        <a:latin typeface="Roboto"/>
                      </a:endParaRPr>
                    </a:p>
                  </a:txBody>
                  <a:tcPr marL="11880" marR="660" marT="660" marB="0" anchor="ctr"/>
                </a:tc>
              </a:tr>
              <a:tr h="360345">
                <a:tc>
                  <a:txBody>
                    <a:bodyPr/>
                    <a:lstStyle/>
                    <a:p>
                      <a:pPr algn="l" fontAlgn="ctr"/>
                      <a:r>
                        <a:rPr lang="en-US" altLang="ja-JP" sz="1200" u="none" strike="noStrike">
                          <a:effectLst/>
                        </a:rPr>
                        <a:t>14.7</a:t>
                      </a:r>
                      <a:r>
                        <a:rPr lang="ja-JP" altLang="en-US" sz="1200" u="none" strike="noStrike">
                          <a:effectLst/>
                        </a:rPr>
                        <a:t>　</a:t>
                      </a:r>
                      <a:r>
                        <a:rPr lang="en-US" altLang="ja-JP" sz="1200" u="none" strike="noStrike">
                          <a:effectLst/>
                        </a:rPr>
                        <a:t>2030</a:t>
                      </a:r>
                      <a:r>
                        <a:rPr lang="ja-JP" altLang="en-US" sz="1200" u="none" strike="noStrike">
                          <a:effectLst/>
                        </a:rPr>
                        <a:t>年までに、漁業、水産養殖及び観光の持続可能な管理などを通じ、小島嶼開発途上国及び後発開発途上国の海洋資源の持続的な利用による経済的便益を増大させる。</a:t>
                      </a:r>
                      <a:endParaRPr lang="ja-JP" altLang="en-US" sz="1200" b="0" i="0" u="none" strike="noStrike">
                        <a:solidFill>
                          <a:srgbClr val="070B0C"/>
                        </a:solidFill>
                        <a:effectLst/>
                        <a:latin typeface="Roboto"/>
                      </a:endParaRPr>
                    </a:p>
                  </a:txBody>
                  <a:tcPr marL="11880" marR="660" marT="660" marB="0" anchor="ctr"/>
                </a:tc>
              </a:tr>
              <a:tr h="488512">
                <a:tc>
                  <a:txBody>
                    <a:bodyPr/>
                    <a:lstStyle/>
                    <a:p>
                      <a:pPr algn="l" fontAlgn="ctr"/>
                      <a:r>
                        <a:rPr lang="en-US" altLang="ja-JP" sz="1200" u="none" strike="noStrike">
                          <a:effectLst/>
                        </a:rPr>
                        <a:t>14.a</a:t>
                      </a:r>
                      <a:r>
                        <a:rPr lang="ja-JP" altLang="en-US" sz="1200" u="none" strike="noStrike">
                          <a:effectLst/>
                        </a:rPr>
                        <a:t>　海洋の健全性の改善と、開発途上国、特に小島嶼開発途上国および後発開発途上国の開発における海洋生物多様性の寄与向上のために、海洋技術の移転に関するユネスコ政府間海洋学委員会の基準・ガイドラインを勘案しつつ、科学的知識の増進、研究能力の向上、及び海洋技術の移転を行う。</a:t>
                      </a:r>
                      <a:endParaRPr lang="ja-JP" altLang="en-US" sz="1200" b="0" i="0" u="none" strike="noStrike">
                        <a:solidFill>
                          <a:srgbClr val="070B0C"/>
                        </a:solidFill>
                        <a:effectLst/>
                        <a:latin typeface="Roboto"/>
                      </a:endParaRPr>
                    </a:p>
                  </a:txBody>
                  <a:tcPr marL="11880" marR="660" marT="660" marB="0" anchor="ctr"/>
                </a:tc>
              </a:tr>
              <a:tr h="304908">
                <a:tc>
                  <a:txBody>
                    <a:bodyPr/>
                    <a:lstStyle/>
                    <a:p>
                      <a:pPr algn="l" fontAlgn="ctr"/>
                      <a:r>
                        <a:rPr lang="en-US" altLang="ja-JP" sz="1200" u="none" strike="noStrike">
                          <a:effectLst/>
                        </a:rPr>
                        <a:t>14.b</a:t>
                      </a:r>
                      <a:r>
                        <a:rPr lang="ja-JP" altLang="en-US" sz="1200" u="none" strike="noStrike">
                          <a:effectLst/>
                        </a:rPr>
                        <a:t>　小規模・沿岸零細漁業者に対し、海洋資源及び市場へのアクセスを提供する。</a:t>
                      </a:r>
                      <a:endParaRPr lang="ja-JP" altLang="en-US" sz="1200" b="0" i="0" u="none" strike="noStrike">
                        <a:solidFill>
                          <a:srgbClr val="070B0C"/>
                        </a:solidFill>
                        <a:effectLst/>
                        <a:latin typeface="Roboto"/>
                      </a:endParaRPr>
                    </a:p>
                  </a:txBody>
                  <a:tcPr marL="11880" marR="660" marT="660" marB="0" anchor="ctr"/>
                </a:tc>
              </a:tr>
              <a:tr h="488512">
                <a:tc>
                  <a:txBody>
                    <a:bodyPr/>
                    <a:lstStyle/>
                    <a:p>
                      <a:pPr algn="l" fontAlgn="ctr"/>
                      <a:r>
                        <a:rPr lang="en-US" altLang="ja-JP" sz="1200" u="none" strike="noStrike" dirty="0">
                          <a:effectLst/>
                        </a:rPr>
                        <a:t>14.c</a:t>
                      </a:r>
                      <a:r>
                        <a:rPr lang="ja-JP" altLang="en-US" sz="1200" u="none" strike="noStrike" dirty="0">
                          <a:effectLst/>
                        </a:rPr>
                        <a:t>　「我々の求める未来」のパラ</a:t>
                      </a:r>
                      <a:r>
                        <a:rPr lang="en-US" altLang="ja-JP" sz="1200" u="none" strike="noStrike" dirty="0">
                          <a:effectLst/>
                        </a:rPr>
                        <a:t>158</a:t>
                      </a:r>
                      <a:r>
                        <a:rPr lang="ja-JP" altLang="en-US" sz="1200" u="none" strike="noStrike" dirty="0">
                          <a:effectLst/>
                        </a:rPr>
                        <a:t>において想起されるとおり、海洋及び海洋資源の保全及び持続可能な利用のための法的枠組みを規定する海洋法に関する国際連合条約（</a:t>
                      </a:r>
                      <a:r>
                        <a:rPr lang="en-US" altLang="ja-JP" sz="1200" u="none" strike="noStrike" dirty="0">
                          <a:effectLst/>
                        </a:rPr>
                        <a:t>UNCLOS</a:t>
                      </a:r>
                      <a:r>
                        <a:rPr lang="ja-JP" altLang="en-US" sz="1200" u="none" strike="noStrike" dirty="0">
                          <a:effectLst/>
                        </a:rPr>
                        <a:t>）に反映されている国際法を実施することにより、海洋及び海洋資源の保全及び持続可能な利用を強化する。</a:t>
                      </a:r>
                      <a:endParaRPr lang="ja-JP" altLang="en-US" sz="1200" b="0" i="0" u="none" strike="noStrike" dirty="0">
                        <a:solidFill>
                          <a:srgbClr val="070B0C"/>
                        </a:solidFill>
                        <a:effectLst/>
                        <a:latin typeface="Roboto"/>
                      </a:endParaRPr>
                    </a:p>
                  </a:txBody>
                  <a:tcPr marL="11880" marR="660" marT="660" marB="0" anchor="ctr"/>
                </a:tc>
              </a:tr>
            </a:tbl>
          </a:graphicData>
        </a:graphic>
      </p:graphicFrame>
    </p:spTree>
    <p:extLst>
      <p:ext uri="{BB962C8B-B14F-4D97-AF65-F5344CB8AC3E}">
        <p14:creationId xmlns:p14="http://schemas.microsoft.com/office/powerpoint/2010/main" val="2722241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14</a:t>
            </a:r>
            <a:r>
              <a:rPr lang="ja-JP" altLang="en-US" dirty="0"/>
              <a:t>：海洋と海洋資源を持続可能な開発に向け    </a:t>
            </a:r>
            <a:br>
              <a:rPr lang="ja-JP" altLang="en-US" dirty="0"/>
            </a:br>
            <a:r>
              <a:rPr lang="ja-JP" altLang="en-US" dirty="0"/>
              <a:t>                </a:t>
            </a:r>
            <a:r>
              <a:rPr lang="ja-JP" altLang="en-US" dirty="0" err="1"/>
              <a:t>て</a:t>
            </a:r>
            <a:r>
              <a:rPr lang="ja-JP" altLang="en-US" dirty="0"/>
              <a:t>保全し、持続可能な形で利用する</a:t>
            </a:r>
          </a:p>
          <a:p>
            <a:endParaRPr kumimoji="1" lang="ja-JP" altLang="en-US" dirty="0"/>
          </a:p>
        </p:txBody>
      </p:sp>
      <p:sp>
        <p:nvSpPr>
          <p:cNvPr id="4" name="Shape 311"/>
          <p:cNvSpPr txBox="1">
            <a:spLocks/>
          </p:cNvSpPr>
          <p:nvPr/>
        </p:nvSpPr>
        <p:spPr>
          <a:xfrm>
            <a:off x="527119" y="1066800"/>
            <a:ext cx="8089761" cy="114300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buSzPct val="25000"/>
            </a:pPr>
            <a:endParaRPr lang="en-US" sz="28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412776"/>
            <a:ext cx="1388471" cy="1367768"/>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178160606"/>
              </p:ext>
            </p:extLst>
          </p:nvPr>
        </p:nvGraphicFramePr>
        <p:xfrm>
          <a:off x="1495975" y="1556792"/>
          <a:ext cx="7468513" cy="4525963"/>
        </p:xfrm>
        <a:graphic>
          <a:graphicData uri="http://schemas.openxmlformats.org/drawingml/2006/table">
            <a:tbl>
              <a:tblPr>
                <a:tableStyleId>{616DA210-FB5B-4158-B5E0-FEB733F419BA}</a:tableStyleId>
              </a:tblPr>
              <a:tblGrid>
                <a:gridCol w="7468513"/>
              </a:tblGrid>
              <a:tr h="360345">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395588">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360345">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476897">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360345">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569821">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360345">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360345">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488512">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304908">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r h="488512">
                <a:tc>
                  <a:txBody>
                    <a:bodyPr/>
                    <a:lstStyle/>
                    <a:p>
                      <a:pPr algn="l" fontAlgn="ctr"/>
                      <a:endParaRPr lang="ja-JP" altLang="en-US" sz="1200" b="0" i="0" u="none" strike="noStrike" dirty="0">
                        <a:solidFill>
                          <a:srgbClr val="070B0C"/>
                        </a:solidFill>
                        <a:effectLst/>
                        <a:latin typeface="Roboto"/>
                      </a:endParaRPr>
                    </a:p>
                  </a:txBody>
                  <a:tcPr marL="11880" marR="660" marT="660" marB="0" anchor="ctr"/>
                </a:tc>
              </a:tr>
            </a:tbl>
          </a:graphicData>
        </a:graphic>
      </p:graphicFrame>
      <p:pic>
        <p:nvPicPr>
          <p:cNvPr id="8"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740672"/>
            <a:ext cx="1208627"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37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576064"/>
          </a:xfrm>
        </p:spPr>
        <p:txBody>
          <a:bodyPr>
            <a:normAutofit fontScale="85000" lnSpcReduction="10000"/>
          </a:bodyPr>
          <a:lstStyle/>
          <a:p>
            <a:r>
              <a:rPr lang="ja-JP" altLang="en-US" dirty="0"/>
              <a:t>目標</a:t>
            </a:r>
            <a:r>
              <a:rPr lang="en-US" altLang="ja-JP" dirty="0"/>
              <a:t>15</a:t>
            </a:r>
            <a:r>
              <a:rPr lang="ja-JP" altLang="en-US" dirty="0"/>
              <a:t>：陸上生態系の保護、回復および持続可能な利用</a:t>
            </a:r>
            <a:r>
              <a:rPr lang="ja-JP" altLang="en-US" dirty="0" smtClean="0"/>
              <a:t>の推進</a:t>
            </a:r>
            <a:r>
              <a:rPr lang="ja-JP" altLang="en-US" dirty="0"/>
              <a:t>、森林の持続可能な管理、砂漠化への対処、</a:t>
            </a:r>
            <a:r>
              <a:rPr lang="ja-JP" altLang="en-US" dirty="0" smtClean="0"/>
              <a:t>土地</a:t>
            </a:r>
            <a:r>
              <a:rPr lang="ja-JP" altLang="en-US" dirty="0"/>
              <a:t>劣化の阻止および逆転、ならびに生物</a:t>
            </a:r>
            <a:r>
              <a:rPr lang="ja-JP" altLang="en-US" dirty="0" smtClean="0"/>
              <a:t>多様性損失の</a:t>
            </a:r>
            <a:r>
              <a:rPr lang="ja-JP" altLang="en-US" dirty="0"/>
              <a:t>阻止を</a:t>
            </a:r>
            <a:r>
              <a:rPr lang="ja-JP" altLang="en-US" dirty="0" smtClean="0"/>
              <a:t>図る</a:t>
            </a:r>
            <a:endParaRPr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402940"/>
            <a:ext cx="1253284" cy="124342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334834889"/>
              </p:ext>
            </p:extLst>
          </p:nvPr>
        </p:nvGraphicFramePr>
        <p:xfrm>
          <a:off x="1414108" y="1340768"/>
          <a:ext cx="7622388" cy="5414516"/>
        </p:xfrm>
        <a:graphic>
          <a:graphicData uri="http://schemas.openxmlformats.org/drawingml/2006/table">
            <a:tbl>
              <a:tblPr>
                <a:tableStyleId>{616DA210-FB5B-4158-B5E0-FEB733F419BA}</a:tableStyleId>
              </a:tblPr>
              <a:tblGrid>
                <a:gridCol w="7622388"/>
              </a:tblGrid>
              <a:tr h="433190">
                <a:tc>
                  <a:txBody>
                    <a:bodyPr/>
                    <a:lstStyle/>
                    <a:p>
                      <a:pPr algn="l" fontAlgn="ctr"/>
                      <a:r>
                        <a:rPr lang="en-US" altLang="ja-JP" sz="1400" u="none" strike="noStrike" dirty="0">
                          <a:effectLst/>
                        </a:rPr>
                        <a:t>15.1</a:t>
                      </a:r>
                      <a:r>
                        <a:rPr lang="ja-JP" altLang="en-US" sz="1400" u="none" strike="noStrike" dirty="0">
                          <a:effectLst/>
                        </a:rPr>
                        <a:t>　</a:t>
                      </a:r>
                      <a:r>
                        <a:rPr lang="en-US" altLang="ja-JP" sz="1400" u="none" strike="noStrike" dirty="0">
                          <a:effectLst/>
                        </a:rPr>
                        <a:t>2020</a:t>
                      </a:r>
                      <a:r>
                        <a:rPr lang="ja-JP" altLang="en-US" sz="1400" u="none" strike="noStrike" dirty="0">
                          <a:effectLst/>
                        </a:rPr>
                        <a:t>年までに、国際協定の下での義務に則って、森林、湿地、山地及び乾燥地をはじめとする陸域生態系と内陸淡水生態系及びそれらのサービスの保全、回復及び持続可能な利用を確保する。</a:t>
                      </a: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15.2</a:t>
                      </a:r>
                      <a:r>
                        <a:rPr lang="ja-JP" altLang="en-US" sz="1400" u="none" strike="noStrike">
                          <a:effectLst/>
                        </a:rPr>
                        <a:t>　</a:t>
                      </a:r>
                      <a:r>
                        <a:rPr lang="en-US" altLang="ja-JP" sz="1400" u="none" strike="noStrike">
                          <a:effectLst/>
                        </a:rPr>
                        <a:t>2020</a:t>
                      </a:r>
                      <a:r>
                        <a:rPr lang="ja-JP" altLang="en-US" sz="1400" u="none" strike="noStrike">
                          <a:effectLst/>
                        </a:rPr>
                        <a:t>年までに、あらゆる種類の森林の持続可能な経営の実施を促進し、森林減少を阻止し、劣化した森林を回復し、世界全体で新規植林及び再植林を大幅に増加させる。</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15.3</a:t>
                      </a:r>
                      <a:r>
                        <a:rPr lang="ja-JP" altLang="en-US" sz="1400" u="none" strike="noStrike">
                          <a:effectLst/>
                        </a:rPr>
                        <a:t>　</a:t>
                      </a:r>
                      <a:r>
                        <a:rPr lang="en-US" altLang="ja-JP" sz="1400" u="none" strike="noStrike">
                          <a:effectLst/>
                        </a:rPr>
                        <a:t>2030</a:t>
                      </a:r>
                      <a:r>
                        <a:rPr lang="ja-JP" altLang="en-US" sz="1400" u="none" strike="noStrike">
                          <a:effectLst/>
                        </a:rPr>
                        <a:t>年までに、砂漠化に対処し、砂漠化、干ばつ及び洪水の影響を受けた土地などの劣化した土地と土壌を回復し、土地劣化に荷担しない世界の達成に尽力する。</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15.4</a:t>
                      </a:r>
                      <a:r>
                        <a:rPr lang="ja-JP" altLang="en-US" sz="1400" u="none" strike="noStrike">
                          <a:effectLst/>
                        </a:rPr>
                        <a:t>　</a:t>
                      </a:r>
                      <a:r>
                        <a:rPr lang="en-US" altLang="ja-JP" sz="1400" u="none" strike="noStrike">
                          <a:effectLst/>
                        </a:rPr>
                        <a:t>2030</a:t>
                      </a:r>
                      <a:r>
                        <a:rPr lang="ja-JP" altLang="en-US" sz="1400" u="none" strike="noStrike">
                          <a:effectLst/>
                        </a:rPr>
                        <a:t>年までに持続可能な開発に不可欠な便益をもたらす山地生態系の能力を強化するため、生物多様性を含む山地生態系の保全を確実に行う。</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15.5</a:t>
                      </a:r>
                      <a:r>
                        <a:rPr lang="ja-JP" altLang="en-US" sz="1400" u="none" strike="noStrike">
                          <a:effectLst/>
                        </a:rPr>
                        <a:t>　自然生息地の劣化を抑制し、生物多様性の損失を阻止し、</a:t>
                      </a:r>
                      <a:r>
                        <a:rPr lang="en-US" altLang="ja-JP" sz="1400" u="none" strike="noStrike">
                          <a:effectLst/>
                        </a:rPr>
                        <a:t>2020</a:t>
                      </a:r>
                      <a:r>
                        <a:rPr lang="ja-JP" altLang="en-US" sz="1400" u="none" strike="noStrike">
                          <a:effectLst/>
                        </a:rPr>
                        <a:t>年までに絶滅危惧種を保護し、また絶滅防止するための緊急かつ意味のある対策を講じる。</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15.6</a:t>
                      </a:r>
                      <a:r>
                        <a:rPr lang="ja-JP" altLang="en-US" sz="1400" u="none" strike="noStrike">
                          <a:effectLst/>
                        </a:rPr>
                        <a:t>　国際合意に基づき、遺伝資源の利用から生ずる利益の公正かつ衡平な配分を推進するとともに、遺伝資源への適切なアクセスを推進する。</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15.7</a:t>
                      </a:r>
                      <a:r>
                        <a:rPr lang="ja-JP" altLang="en-US" sz="1400" u="none" strike="noStrike">
                          <a:effectLst/>
                        </a:rPr>
                        <a:t>　保護の対象となっている動植物種の密猟及び違法取引を撲滅するための緊急対策を講じるとともに、違法な野生生物製品の需要と供給の両面に対処する。</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15.8</a:t>
                      </a:r>
                      <a:r>
                        <a:rPr lang="ja-JP" altLang="en-US" sz="1400" u="none" strike="noStrike">
                          <a:effectLst/>
                        </a:rPr>
                        <a:t>　</a:t>
                      </a:r>
                      <a:r>
                        <a:rPr lang="en-US" altLang="ja-JP" sz="1400" u="none" strike="noStrike">
                          <a:effectLst/>
                        </a:rPr>
                        <a:t>2020</a:t>
                      </a:r>
                      <a:r>
                        <a:rPr lang="ja-JP" altLang="en-US" sz="1400" u="none" strike="noStrike">
                          <a:effectLst/>
                        </a:rPr>
                        <a:t>年までに、外来種の侵入を防止するとともに、これらの種による陸域・海洋生態系への影響を大幅に減少させるための対策を導入し、さらに優先種の駆除または根絶を行う。</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15.9</a:t>
                      </a:r>
                      <a:r>
                        <a:rPr lang="ja-JP" altLang="en-US" sz="1400" u="none" strike="noStrike">
                          <a:effectLst/>
                        </a:rPr>
                        <a:t>　</a:t>
                      </a:r>
                      <a:r>
                        <a:rPr lang="en-US" altLang="ja-JP" sz="1400" u="none" strike="noStrike">
                          <a:effectLst/>
                        </a:rPr>
                        <a:t>2020</a:t>
                      </a:r>
                      <a:r>
                        <a:rPr lang="ja-JP" altLang="en-US" sz="1400" u="none" strike="noStrike">
                          <a:effectLst/>
                        </a:rPr>
                        <a:t>年までに、生態系と生物多様性の価値を、国や地方の計画策定、開発プロセス及び貧困削減のための戦略及び会計に組み込む。</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a:effectLst/>
                        </a:rPr>
                        <a:t>15.a</a:t>
                      </a:r>
                      <a:r>
                        <a:rPr lang="ja-JP" altLang="en-US" sz="1400" u="none" strike="noStrike">
                          <a:effectLst/>
                        </a:rPr>
                        <a:t>　生物多様性と生態系の保全と持続的な利用のために、あらゆる資金源からの資金の 動員及び大幅な増額を行う。</a:t>
                      </a:r>
                      <a:endParaRPr lang="ja-JP" altLang="en-US" sz="1400" b="0" i="0" u="none" strike="noStrike">
                        <a:solidFill>
                          <a:srgbClr val="070B0C"/>
                        </a:solidFill>
                        <a:effectLst/>
                        <a:latin typeface="Roboto"/>
                      </a:endParaRPr>
                    </a:p>
                  </a:txBody>
                  <a:tcPr marL="12767" marR="709" marT="709" marB="0" anchor="ctr"/>
                </a:tc>
              </a:tr>
              <a:tr h="649426">
                <a:tc>
                  <a:txBody>
                    <a:bodyPr/>
                    <a:lstStyle/>
                    <a:p>
                      <a:pPr algn="l" fontAlgn="ctr"/>
                      <a:r>
                        <a:rPr lang="en-US" altLang="ja-JP" sz="1400" u="none" strike="noStrike">
                          <a:effectLst/>
                        </a:rPr>
                        <a:t>15.b</a:t>
                      </a:r>
                      <a:r>
                        <a:rPr lang="ja-JP" altLang="en-US" sz="1400" u="none" strike="noStrike">
                          <a:effectLst/>
                        </a:rPr>
                        <a:t>　保全や再植林を含む持続可能な森林経営を推進するため、あらゆるレベルのあらゆる供給源から、持続可能な森林経営のための資金の調達と開発途上国への十分なインセンティブ付与のための相当量の資源を動員する。</a:t>
                      </a:r>
                      <a:endParaRPr lang="ja-JP" altLang="en-US" sz="1400" b="0" i="0" u="none" strike="noStrike">
                        <a:solidFill>
                          <a:srgbClr val="070B0C"/>
                        </a:solidFill>
                        <a:effectLst/>
                        <a:latin typeface="Roboto"/>
                      </a:endParaRPr>
                    </a:p>
                  </a:txBody>
                  <a:tcPr marL="12767" marR="709" marT="709" marB="0" anchor="ctr"/>
                </a:tc>
              </a:tr>
              <a:tr h="433190">
                <a:tc>
                  <a:txBody>
                    <a:bodyPr/>
                    <a:lstStyle/>
                    <a:p>
                      <a:pPr algn="l" fontAlgn="ctr"/>
                      <a:r>
                        <a:rPr lang="en-US" altLang="ja-JP" sz="1400" u="none" strike="noStrike" dirty="0">
                          <a:effectLst/>
                        </a:rPr>
                        <a:t>15.c</a:t>
                      </a:r>
                      <a:r>
                        <a:rPr lang="ja-JP" altLang="en-US" sz="1400" u="none" strike="noStrike" dirty="0">
                          <a:effectLst/>
                        </a:rPr>
                        <a:t>　持続的な生計機会を追求するために地域コミュニティの能力向上を図る等、保護種の密猟及び違法な取引に対処するための努力に対する世界的な支援を強化する。</a:t>
                      </a:r>
                      <a:endParaRPr lang="ja-JP" altLang="en-US" sz="1400" b="0" i="0" u="none" strike="noStrike" dirty="0">
                        <a:solidFill>
                          <a:srgbClr val="070B0C"/>
                        </a:solidFill>
                        <a:effectLst/>
                        <a:latin typeface="Roboto"/>
                      </a:endParaRPr>
                    </a:p>
                  </a:txBody>
                  <a:tcPr marL="12767" marR="709" marT="709" marB="0" anchor="ctr"/>
                </a:tc>
              </a:tr>
            </a:tbl>
          </a:graphicData>
        </a:graphic>
      </p:graphicFrame>
    </p:spTree>
    <p:extLst>
      <p:ext uri="{BB962C8B-B14F-4D97-AF65-F5344CB8AC3E}">
        <p14:creationId xmlns:p14="http://schemas.microsoft.com/office/powerpoint/2010/main" val="2303835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576064"/>
          </a:xfrm>
        </p:spPr>
        <p:txBody>
          <a:bodyPr>
            <a:normAutofit fontScale="85000" lnSpcReduction="10000"/>
          </a:bodyPr>
          <a:lstStyle/>
          <a:p>
            <a:r>
              <a:rPr lang="ja-JP" altLang="en-US" dirty="0"/>
              <a:t>目標</a:t>
            </a:r>
            <a:r>
              <a:rPr lang="en-US" altLang="ja-JP" dirty="0"/>
              <a:t>15</a:t>
            </a:r>
            <a:r>
              <a:rPr lang="ja-JP" altLang="en-US" dirty="0"/>
              <a:t>：陸上生態系の保護、回復および持続可能な利用</a:t>
            </a:r>
            <a:r>
              <a:rPr lang="ja-JP" altLang="en-US" dirty="0" smtClean="0"/>
              <a:t>の推進</a:t>
            </a:r>
            <a:r>
              <a:rPr lang="ja-JP" altLang="en-US" dirty="0"/>
              <a:t>、森林の持続可能な管理、砂漠化への対処、</a:t>
            </a:r>
            <a:r>
              <a:rPr lang="ja-JP" altLang="en-US" dirty="0" smtClean="0"/>
              <a:t>土地</a:t>
            </a:r>
            <a:r>
              <a:rPr lang="ja-JP" altLang="en-US" dirty="0"/>
              <a:t>劣化の阻止および逆転、ならびに生物</a:t>
            </a:r>
            <a:r>
              <a:rPr lang="ja-JP" altLang="en-US" dirty="0" smtClean="0"/>
              <a:t>多様性損失の</a:t>
            </a:r>
            <a:r>
              <a:rPr lang="ja-JP" altLang="en-US" dirty="0"/>
              <a:t>阻止を</a:t>
            </a:r>
            <a:r>
              <a:rPr lang="ja-JP" altLang="en-US" dirty="0" smtClean="0"/>
              <a:t>図る</a:t>
            </a:r>
            <a:endParaRPr lang="ja-JP" altLang="en-US"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402940"/>
            <a:ext cx="1253284" cy="124342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477371508"/>
              </p:ext>
            </p:extLst>
          </p:nvPr>
        </p:nvGraphicFramePr>
        <p:xfrm>
          <a:off x="1414108" y="1340768"/>
          <a:ext cx="7622388" cy="5414516"/>
        </p:xfrm>
        <a:graphic>
          <a:graphicData uri="http://schemas.openxmlformats.org/drawingml/2006/table">
            <a:tbl>
              <a:tblPr>
                <a:tableStyleId>{616DA210-FB5B-4158-B5E0-FEB733F419BA}</a:tableStyleId>
              </a:tblPr>
              <a:tblGrid>
                <a:gridCol w="7622388"/>
              </a:tblGrid>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649426">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r h="433190">
                <a:tc>
                  <a:txBody>
                    <a:bodyPr/>
                    <a:lstStyle/>
                    <a:p>
                      <a:pPr algn="l" fontAlgn="ctr"/>
                      <a:endParaRPr lang="ja-JP" altLang="en-US" sz="1400" b="0" i="0" u="none" strike="noStrike" dirty="0">
                        <a:solidFill>
                          <a:srgbClr val="070B0C"/>
                        </a:solidFill>
                        <a:effectLst/>
                        <a:latin typeface="Roboto"/>
                      </a:endParaRPr>
                    </a:p>
                  </a:txBody>
                  <a:tcPr marL="12767" marR="709" marT="709" marB="0" anchor="ctr"/>
                </a:tc>
              </a:tr>
            </a:tbl>
          </a:graphicData>
        </a:graphic>
      </p:graphicFrame>
      <p:pic>
        <p:nvPicPr>
          <p:cNvPr id="7" name="Picture 2" descr="C:\Users\Test\Desktop\1_business_card_png\front_sid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97106"/>
            <a:ext cx="1098752" cy="8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90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576064"/>
          </a:xfrm>
        </p:spPr>
        <p:txBody>
          <a:bodyPr>
            <a:normAutofit lnSpcReduction="10000"/>
          </a:bodyPr>
          <a:lstStyle/>
          <a:p>
            <a:r>
              <a:rPr lang="ja-JP" altLang="en-US" sz="1600" dirty="0"/>
              <a:t>目標</a:t>
            </a:r>
            <a:r>
              <a:rPr lang="en-US" altLang="ja-JP" sz="1600" dirty="0"/>
              <a:t>16</a:t>
            </a:r>
            <a:r>
              <a:rPr lang="ja-JP" altLang="en-US" sz="1600" dirty="0"/>
              <a:t>：持続可能な開発に向けて平和で包摂的な社会を推進し</a:t>
            </a:r>
            <a:r>
              <a:rPr lang="ja-JP" altLang="en-US" sz="1600" dirty="0" smtClean="0"/>
              <a:t>、すべて</a:t>
            </a:r>
            <a:r>
              <a:rPr lang="ja-JP" altLang="en-US" sz="1600" dirty="0"/>
              <a:t>の人々に司法へのアクセスを提供するとともに</a:t>
            </a:r>
            <a:r>
              <a:rPr lang="ja-JP" altLang="en-US" sz="1600" dirty="0" smtClean="0"/>
              <a:t>、あらゆる</a:t>
            </a:r>
            <a:r>
              <a:rPr lang="ja-JP" altLang="en-US" sz="1600" dirty="0"/>
              <a:t>レベルにおいて効果的で責任ある包摂的な</a:t>
            </a:r>
            <a:r>
              <a:rPr lang="ja-JP" altLang="en-US" sz="1600" dirty="0" smtClean="0"/>
              <a:t>制度</a:t>
            </a:r>
            <a:r>
              <a:rPr lang="ja-JP" altLang="en-US" sz="1600" dirty="0"/>
              <a:t>を構築する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393487"/>
            <a:ext cx="1197415" cy="124342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13221384"/>
              </p:ext>
            </p:extLst>
          </p:nvPr>
        </p:nvGraphicFramePr>
        <p:xfrm>
          <a:off x="1403648" y="1430901"/>
          <a:ext cx="7488831" cy="5310465"/>
        </p:xfrm>
        <a:graphic>
          <a:graphicData uri="http://schemas.openxmlformats.org/drawingml/2006/table">
            <a:tbl>
              <a:tblPr>
                <a:tableStyleId>{616DA210-FB5B-4158-B5E0-FEB733F419BA}</a:tableStyleId>
              </a:tblPr>
              <a:tblGrid>
                <a:gridCol w="7488831"/>
              </a:tblGrid>
              <a:tr h="467059">
                <a:tc>
                  <a:txBody>
                    <a:bodyPr/>
                    <a:lstStyle/>
                    <a:p>
                      <a:pPr algn="l" fontAlgn="ctr"/>
                      <a:r>
                        <a:rPr lang="en-US" altLang="ja-JP" sz="1400" u="none" strike="noStrike" dirty="0">
                          <a:effectLst/>
                        </a:rPr>
                        <a:t>16.1</a:t>
                      </a:r>
                      <a:r>
                        <a:rPr lang="ja-JP" altLang="en-US" sz="1400" u="none" strike="noStrike" dirty="0">
                          <a:effectLst/>
                        </a:rPr>
                        <a:t>　あらゆる場所において、すべての形態の暴力及び暴力に関連する死亡率を大幅に減少させる。</a:t>
                      </a:r>
                      <a:endParaRPr lang="ja-JP" altLang="en-US" sz="1400" b="0" i="0" u="none" strike="noStrike" dirty="0">
                        <a:solidFill>
                          <a:srgbClr val="070B0C"/>
                        </a:solidFill>
                        <a:effectLst/>
                        <a:latin typeface="Roboto"/>
                      </a:endParaRPr>
                    </a:p>
                  </a:txBody>
                  <a:tcPr marL="13632" marR="757" marT="757" marB="0" anchor="ctr"/>
                </a:tc>
              </a:tr>
              <a:tr h="451777">
                <a:tc>
                  <a:txBody>
                    <a:bodyPr/>
                    <a:lstStyle/>
                    <a:p>
                      <a:pPr algn="l" fontAlgn="ctr"/>
                      <a:r>
                        <a:rPr lang="en-US" altLang="ja-JP" sz="1400" u="none" strike="noStrike">
                          <a:effectLst/>
                        </a:rPr>
                        <a:t>16.2</a:t>
                      </a:r>
                      <a:r>
                        <a:rPr lang="ja-JP" altLang="en-US" sz="1400" u="none" strike="noStrike">
                          <a:effectLst/>
                        </a:rPr>
                        <a:t>　子どもに対する虐待、搾取、取引及びあらゆる形態の暴力及び拷問を撲滅する。</a:t>
                      </a:r>
                      <a:endParaRPr lang="ja-JP" altLang="en-US" sz="1400" b="0" i="0" u="none" strike="noStrike">
                        <a:solidFill>
                          <a:srgbClr val="070B0C"/>
                        </a:solidFill>
                        <a:effectLst/>
                        <a:latin typeface="Roboto"/>
                      </a:endParaRPr>
                    </a:p>
                  </a:txBody>
                  <a:tcPr marL="13632" marR="757" marT="757" marB="0" anchor="ctr"/>
                </a:tc>
              </a:tr>
              <a:tr h="467059">
                <a:tc>
                  <a:txBody>
                    <a:bodyPr/>
                    <a:lstStyle/>
                    <a:p>
                      <a:pPr algn="l" fontAlgn="ctr"/>
                      <a:r>
                        <a:rPr lang="en-US" altLang="ja-JP" sz="1400" u="none" strike="noStrike">
                          <a:effectLst/>
                        </a:rPr>
                        <a:t>16.3</a:t>
                      </a:r>
                      <a:r>
                        <a:rPr lang="ja-JP" altLang="en-US" sz="1400" u="none" strike="noStrike">
                          <a:effectLst/>
                        </a:rPr>
                        <a:t>　国家及び国際的なレベルでの法の支配を促進し、すべての人々に司法への平等なアクセスを提供する。</a:t>
                      </a:r>
                      <a:endParaRPr lang="ja-JP" altLang="en-US" sz="1400" b="0" i="0" u="none" strike="noStrike">
                        <a:solidFill>
                          <a:srgbClr val="070B0C"/>
                        </a:solidFill>
                        <a:effectLst/>
                        <a:latin typeface="Roboto"/>
                      </a:endParaRPr>
                    </a:p>
                  </a:txBody>
                  <a:tcPr marL="13632" marR="757" marT="757" marB="0" anchor="ctr"/>
                </a:tc>
              </a:tr>
              <a:tr h="467059">
                <a:tc>
                  <a:txBody>
                    <a:bodyPr/>
                    <a:lstStyle/>
                    <a:p>
                      <a:pPr algn="l" fontAlgn="ctr"/>
                      <a:r>
                        <a:rPr lang="en-US" altLang="ja-JP" sz="1400" u="none" strike="noStrike" dirty="0">
                          <a:effectLst/>
                        </a:rPr>
                        <a:t>16.4</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年までに、違法な資金及び武器の取引を大幅に減少させ、奪われた財産の回復及び返還を強化し、あらゆる形態の組織犯罪を根絶する。</a:t>
                      </a:r>
                      <a:endParaRPr lang="ja-JP" altLang="en-US" sz="1400" b="0" i="0" u="none" strike="noStrike" dirty="0">
                        <a:solidFill>
                          <a:srgbClr val="070B0C"/>
                        </a:solidFill>
                        <a:effectLst/>
                        <a:latin typeface="Roboto"/>
                      </a:endParaRPr>
                    </a:p>
                  </a:txBody>
                  <a:tcPr marL="13632" marR="757" marT="757" marB="0" anchor="ctr"/>
                </a:tc>
              </a:tr>
              <a:tr h="451777">
                <a:tc>
                  <a:txBody>
                    <a:bodyPr/>
                    <a:lstStyle/>
                    <a:p>
                      <a:pPr algn="l" fontAlgn="ctr"/>
                      <a:r>
                        <a:rPr lang="en-US" altLang="ja-JP" sz="1400" u="none" strike="noStrike">
                          <a:effectLst/>
                        </a:rPr>
                        <a:t>16.5</a:t>
                      </a:r>
                      <a:r>
                        <a:rPr lang="ja-JP" altLang="en-US" sz="1400" u="none" strike="noStrike">
                          <a:effectLst/>
                        </a:rPr>
                        <a:t>　あらゆる形態の汚職や贈賄を大幅に減少させる。</a:t>
                      </a:r>
                      <a:endParaRPr lang="ja-JP" altLang="en-US" sz="1400" b="0" i="0" u="none" strike="noStrike">
                        <a:solidFill>
                          <a:srgbClr val="070B0C"/>
                        </a:solidFill>
                        <a:effectLst/>
                        <a:latin typeface="Roboto"/>
                      </a:endParaRPr>
                    </a:p>
                  </a:txBody>
                  <a:tcPr marL="13632" marR="757" marT="757" marB="0" anchor="ctr"/>
                </a:tc>
              </a:tr>
              <a:tr h="467059">
                <a:tc>
                  <a:txBody>
                    <a:bodyPr/>
                    <a:lstStyle/>
                    <a:p>
                      <a:pPr algn="l" fontAlgn="ctr"/>
                      <a:r>
                        <a:rPr lang="en-US" altLang="ja-JP" sz="1400" u="none" strike="noStrike">
                          <a:effectLst/>
                        </a:rPr>
                        <a:t>16.6</a:t>
                      </a:r>
                      <a:r>
                        <a:rPr lang="ja-JP" altLang="en-US" sz="1400" u="none" strike="noStrike">
                          <a:effectLst/>
                        </a:rPr>
                        <a:t>　あらゆるレベルにおいて、有効で説明責任のある透明性の高い公共機関を発展させる。</a:t>
                      </a:r>
                      <a:endParaRPr lang="ja-JP" altLang="en-US" sz="1400" b="0" i="0" u="none" strike="noStrike">
                        <a:solidFill>
                          <a:srgbClr val="070B0C"/>
                        </a:solidFill>
                        <a:effectLst/>
                        <a:latin typeface="Roboto"/>
                      </a:endParaRPr>
                    </a:p>
                  </a:txBody>
                  <a:tcPr marL="13632" marR="757" marT="757" marB="0" anchor="ctr"/>
                </a:tc>
              </a:tr>
              <a:tr h="467059">
                <a:tc>
                  <a:txBody>
                    <a:bodyPr/>
                    <a:lstStyle/>
                    <a:p>
                      <a:pPr algn="l" fontAlgn="ctr"/>
                      <a:r>
                        <a:rPr lang="en-US" altLang="ja-JP" sz="1400" u="none" strike="noStrike">
                          <a:effectLst/>
                        </a:rPr>
                        <a:t>16.7</a:t>
                      </a:r>
                      <a:r>
                        <a:rPr lang="ja-JP" altLang="en-US" sz="1400" u="none" strike="noStrike">
                          <a:effectLst/>
                        </a:rPr>
                        <a:t>　あらゆるレベルにおいて、対応的、包摂的、参加型及び代表的な意思決定を確保する。</a:t>
                      </a:r>
                      <a:endParaRPr lang="ja-JP" altLang="en-US" sz="1400" b="0" i="0" u="none" strike="noStrike">
                        <a:solidFill>
                          <a:srgbClr val="070B0C"/>
                        </a:solidFill>
                        <a:effectLst/>
                        <a:latin typeface="Roboto"/>
                      </a:endParaRPr>
                    </a:p>
                  </a:txBody>
                  <a:tcPr marL="13632" marR="757" marT="757" marB="0" anchor="ctr"/>
                </a:tc>
              </a:tr>
              <a:tr h="451777">
                <a:tc>
                  <a:txBody>
                    <a:bodyPr/>
                    <a:lstStyle/>
                    <a:p>
                      <a:pPr algn="l" fontAlgn="ctr"/>
                      <a:r>
                        <a:rPr lang="en-US" altLang="ja-JP" sz="1400" u="none" strike="noStrike">
                          <a:effectLst/>
                        </a:rPr>
                        <a:t>16.8</a:t>
                      </a:r>
                      <a:r>
                        <a:rPr lang="ja-JP" altLang="en-US" sz="1400" u="none" strike="noStrike">
                          <a:effectLst/>
                        </a:rPr>
                        <a:t>　グローバル・ガバナンス機関への開発途上国の参加を拡大・強化する。</a:t>
                      </a:r>
                      <a:endParaRPr lang="ja-JP" altLang="en-US" sz="1400" b="0" i="0" u="none" strike="noStrike">
                        <a:solidFill>
                          <a:srgbClr val="070B0C"/>
                        </a:solidFill>
                        <a:effectLst/>
                        <a:latin typeface="Roboto"/>
                      </a:endParaRPr>
                    </a:p>
                  </a:txBody>
                  <a:tcPr marL="13632" marR="757" marT="757" marB="0" anchor="ctr"/>
                </a:tc>
              </a:tr>
              <a:tr h="451777">
                <a:tc>
                  <a:txBody>
                    <a:bodyPr/>
                    <a:lstStyle/>
                    <a:p>
                      <a:pPr algn="l" fontAlgn="ctr"/>
                      <a:r>
                        <a:rPr lang="en-US" altLang="ja-JP" sz="1400" u="none" strike="noStrike">
                          <a:effectLst/>
                        </a:rPr>
                        <a:t>16.9</a:t>
                      </a:r>
                      <a:r>
                        <a:rPr lang="ja-JP" altLang="en-US" sz="1400" u="none" strike="noStrike">
                          <a:effectLst/>
                        </a:rPr>
                        <a:t>　</a:t>
                      </a:r>
                      <a:r>
                        <a:rPr lang="en-US" altLang="ja-JP" sz="1400" u="none" strike="noStrike">
                          <a:effectLst/>
                        </a:rPr>
                        <a:t>2030</a:t>
                      </a:r>
                      <a:r>
                        <a:rPr lang="ja-JP" altLang="en-US" sz="1400" u="none" strike="noStrike">
                          <a:effectLst/>
                        </a:rPr>
                        <a:t>年までに、すべての人々に出生登録を含む法的な身分証明を提供する。</a:t>
                      </a:r>
                      <a:endParaRPr lang="ja-JP" altLang="en-US" sz="1400" b="0" i="0" u="none" strike="noStrike">
                        <a:solidFill>
                          <a:srgbClr val="070B0C"/>
                        </a:solidFill>
                        <a:effectLst/>
                        <a:latin typeface="Roboto"/>
                      </a:endParaRPr>
                    </a:p>
                  </a:txBody>
                  <a:tcPr marL="13632" marR="757" marT="757" marB="0" anchor="ctr"/>
                </a:tc>
              </a:tr>
              <a:tr h="467059">
                <a:tc>
                  <a:txBody>
                    <a:bodyPr/>
                    <a:lstStyle/>
                    <a:p>
                      <a:pPr algn="l" fontAlgn="ctr"/>
                      <a:r>
                        <a:rPr lang="en-US" altLang="ja-JP" sz="1400" u="none" strike="noStrike">
                          <a:effectLst/>
                        </a:rPr>
                        <a:t>16.10 </a:t>
                      </a:r>
                      <a:r>
                        <a:rPr lang="ja-JP" altLang="en-US" sz="1400" u="none" strike="noStrike">
                          <a:effectLst/>
                        </a:rPr>
                        <a:t>国内法規及び国際協定に従い、情報への公共アクセスを確保し、基本的自由を保障する。</a:t>
                      </a:r>
                      <a:endParaRPr lang="ja-JP" altLang="en-US" sz="1400" b="0" i="0" u="none" strike="noStrike">
                        <a:solidFill>
                          <a:srgbClr val="070B0C"/>
                        </a:solidFill>
                        <a:effectLst/>
                        <a:latin typeface="Roboto"/>
                      </a:endParaRPr>
                    </a:p>
                  </a:txBody>
                  <a:tcPr marL="13632" marR="757" marT="757" marB="0" anchor="ctr"/>
                </a:tc>
              </a:tr>
              <a:tr h="467059">
                <a:tc>
                  <a:txBody>
                    <a:bodyPr/>
                    <a:lstStyle/>
                    <a:p>
                      <a:pPr algn="l" fontAlgn="ctr"/>
                      <a:r>
                        <a:rPr lang="en-US" altLang="ja-JP" sz="1400" u="none" strike="noStrike">
                          <a:effectLst/>
                        </a:rPr>
                        <a:t>16.a</a:t>
                      </a:r>
                      <a:r>
                        <a:rPr lang="ja-JP" altLang="en-US" sz="1400" u="none" strike="noStrike">
                          <a:effectLst/>
                        </a:rPr>
                        <a:t>　特に開発途上国において、暴力の防止とテロリズム・犯罪の撲滅に関するあらゆるレベルでの能力構築のため、国際協力などを通じて関連国家機関を強化する。</a:t>
                      </a:r>
                      <a:endParaRPr lang="ja-JP" altLang="en-US" sz="1400" b="0" i="0" u="none" strike="noStrike">
                        <a:solidFill>
                          <a:srgbClr val="070B0C"/>
                        </a:solidFill>
                        <a:effectLst/>
                        <a:latin typeface="Roboto"/>
                      </a:endParaRPr>
                    </a:p>
                  </a:txBody>
                  <a:tcPr marL="13632" marR="757" marT="757" marB="0" anchor="ctr"/>
                </a:tc>
              </a:tr>
              <a:tr h="233944">
                <a:tc>
                  <a:txBody>
                    <a:bodyPr/>
                    <a:lstStyle/>
                    <a:p>
                      <a:pPr algn="l" fontAlgn="ctr"/>
                      <a:r>
                        <a:rPr lang="en-US" altLang="ja-JP" sz="1400" u="none" strike="noStrike" dirty="0">
                          <a:effectLst/>
                        </a:rPr>
                        <a:t>16.b</a:t>
                      </a:r>
                      <a:r>
                        <a:rPr lang="ja-JP" altLang="en-US" sz="1400" u="none" strike="noStrike" dirty="0">
                          <a:effectLst/>
                        </a:rPr>
                        <a:t>　持続可能な開発のための非差別的な法規及び政策を推進し、実施する。</a:t>
                      </a:r>
                      <a:endParaRPr lang="ja-JP" altLang="en-US" sz="1400" b="0" i="0" u="none" strike="noStrike" dirty="0">
                        <a:solidFill>
                          <a:srgbClr val="070B0C"/>
                        </a:solidFill>
                        <a:effectLst/>
                        <a:latin typeface="Roboto"/>
                      </a:endParaRPr>
                    </a:p>
                  </a:txBody>
                  <a:tcPr marL="13632" marR="757" marT="757" marB="0" anchor="ctr"/>
                </a:tc>
              </a:tr>
            </a:tbl>
          </a:graphicData>
        </a:graphic>
      </p:graphicFrame>
    </p:spTree>
    <p:extLst>
      <p:ext uri="{BB962C8B-B14F-4D97-AF65-F5344CB8AC3E}">
        <p14:creationId xmlns:p14="http://schemas.microsoft.com/office/powerpoint/2010/main" val="1355545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576064"/>
          </a:xfrm>
        </p:spPr>
        <p:txBody>
          <a:bodyPr>
            <a:normAutofit lnSpcReduction="10000"/>
          </a:bodyPr>
          <a:lstStyle/>
          <a:p>
            <a:r>
              <a:rPr lang="ja-JP" altLang="en-US" sz="1600" dirty="0"/>
              <a:t>目標</a:t>
            </a:r>
            <a:r>
              <a:rPr lang="en-US" altLang="ja-JP" sz="1600" dirty="0"/>
              <a:t>16</a:t>
            </a:r>
            <a:r>
              <a:rPr lang="ja-JP" altLang="en-US" sz="1600" dirty="0"/>
              <a:t>：持続可能な開発に向けて平和で包摂的な社会を推進し</a:t>
            </a:r>
            <a:r>
              <a:rPr lang="ja-JP" altLang="en-US" sz="1600" dirty="0" smtClean="0"/>
              <a:t>、すべて</a:t>
            </a:r>
            <a:r>
              <a:rPr lang="ja-JP" altLang="en-US" sz="1600" dirty="0"/>
              <a:t>の人々に司法へのアクセスを提供するとともに</a:t>
            </a:r>
            <a:r>
              <a:rPr lang="ja-JP" altLang="en-US" sz="1600" dirty="0" smtClean="0"/>
              <a:t>、あらゆる</a:t>
            </a:r>
            <a:r>
              <a:rPr lang="ja-JP" altLang="en-US" sz="1600" dirty="0"/>
              <a:t>レベルにおいて効果的で責任ある包摂的な</a:t>
            </a:r>
            <a:r>
              <a:rPr lang="ja-JP" altLang="en-US" sz="1600" dirty="0" smtClean="0"/>
              <a:t>制度</a:t>
            </a:r>
            <a:r>
              <a:rPr lang="ja-JP" altLang="en-US" sz="1600" dirty="0"/>
              <a:t>を構築する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393487"/>
            <a:ext cx="1197415" cy="1243425"/>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090094459"/>
              </p:ext>
            </p:extLst>
          </p:nvPr>
        </p:nvGraphicFramePr>
        <p:xfrm>
          <a:off x="1403648" y="1430901"/>
          <a:ext cx="7488831" cy="5310465"/>
        </p:xfrm>
        <a:graphic>
          <a:graphicData uri="http://schemas.openxmlformats.org/drawingml/2006/table">
            <a:tbl>
              <a:tblPr>
                <a:tableStyleId>{616DA210-FB5B-4158-B5E0-FEB733F419BA}</a:tableStyleId>
              </a:tblPr>
              <a:tblGrid>
                <a:gridCol w="7488831"/>
              </a:tblGrid>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51777">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51777">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51777">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51777">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467059">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r h="233944">
                <a:tc>
                  <a:txBody>
                    <a:bodyPr/>
                    <a:lstStyle/>
                    <a:p>
                      <a:pPr algn="l" fontAlgn="ctr"/>
                      <a:endParaRPr lang="ja-JP" altLang="en-US" sz="1400" b="0" i="0" u="none" strike="noStrike" dirty="0">
                        <a:solidFill>
                          <a:srgbClr val="070B0C"/>
                        </a:solidFill>
                        <a:effectLst/>
                        <a:latin typeface="Roboto"/>
                      </a:endParaRPr>
                    </a:p>
                  </a:txBody>
                  <a:tcPr marL="13632" marR="757" marT="757" marB="0" anchor="ctr"/>
                </a:tc>
              </a:tr>
            </a:tbl>
          </a:graphicData>
        </a:graphic>
      </p:graphicFrame>
      <p:pic>
        <p:nvPicPr>
          <p:cNvPr id="7" name="Picture 2" descr="C:\Users\Test\Desktop\1_business_card_png\front_sid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80" y="5897106"/>
            <a:ext cx="1098752" cy="8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08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600" dirty="0"/>
              <a:t>目標</a:t>
            </a:r>
            <a:r>
              <a:rPr lang="en-US" altLang="ja-JP" sz="1600" dirty="0"/>
              <a:t>17</a:t>
            </a:r>
            <a:r>
              <a:rPr lang="ja-JP" altLang="en-US" sz="1600" dirty="0"/>
              <a:t>：持続可能な開発に向けて実施手段を強化し</a:t>
            </a:r>
            <a:r>
              <a:rPr lang="ja-JP" altLang="en-US" sz="1600" dirty="0" smtClean="0"/>
              <a:t>、グローバル</a:t>
            </a:r>
            <a:r>
              <a:rPr lang="ja-JP" altLang="en-US" sz="1600" dirty="0"/>
              <a:t>・パートナーシップを活性化する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196752"/>
            <a:ext cx="1357794" cy="136776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296131418"/>
              </p:ext>
            </p:extLst>
          </p:nvPr>
        </p:nvGraphicFramePr>
        <p:xfrm>
          <a:off x="1393290" y="1124744"/>
          <a:ext cx="7643206" cy="5629389"/>
        </p:xfrm>
        <a:graphic>
          <a:graphicData uri="http://schemas.openxmlformats.org/drawingml/2006/table">
            <a:tbl>
              <a:tblPr>
                <a:tableStyleId>{616DA210-FB5B-4158-B5E0-FEB733F419BA}</a:tableStyleId>
              </a:tblPr>
              <a:tblGrid>
                <a:gridCol w="7643206"/>
              </a:tblGrid>
              <a:tr h="252754">
                <a:tc>
                  <a:txBody>
                    <a:bodyPr/>
                    <a:lstStyle/>
                    <a:p>
                      <a:pPr algn="l" fontAlgn="ctr"/>
                      <a:r>
                        <a:rPr lang="en-US" altLang="ja-JP" sz="1600" u="none" strike="noStrike" dirty="0">
                          <a:effectLst/>
                        </a:rPr>
                        <a:t>17.1</a:t>
                      </a:r>
                      <a:r>
                        <a:rPr lang="ja-JP" altLang="en-US" sz="1600" u="none" strike="noStrike" dirty="0">
                          <a:effectLst/>
                        </a:rPr>
                        <a:t>　課税及び徴税能力の向上のため、開発途上国への国際的な支援なども通じて、国内資源の動員を強化する。</a:t>
                      </a:r>
                      <a:endParaRPr lang="ja-JP" altLang="en-US" sz="1600" b="0" i="0" u="none" strike="noStrike" dirty="0">
                        <a:solidFill>
                          <a:srgbClr val="070B0C"/>
                        </a:solidFill>
                        <a:effectLst/>
                        <a:latin typeface="Roboto"/>
                      </a:endParaRPr>
                    </a:p>
                  </a:txBody>
                  <a:tcPr marL="8333" marR="463" marT="463" marB="0" anchor="ctr"/>
                </a:tc>
              </a:tr>
              <a:tr h="383390">
                <a:tc>
                  <a:txBody>
                    <a:bodyPr/>
                    <a:lstStyle/>
                    <a:p>
                      <a:pPr algn="l" fontAlgn="ctr"/>
                      <a:r>
                        <a:rPr lang="en-US" altLang="ja-JP" sz="1600" u="none" strike="noStrike">
                          <a:effectLst/>
                        </a:rPr>
                        <a:t>17.2</a:t>
                      </a:r>
                      <a:r>
                        <a:rPr lang="ja-JP" altLang="en-US" sz="1600" u="none" strike="noStrike">
                          <a:effectLst/>
                        </a:rPr>
                        <a:t>　先進国は、開発途上国に対する</a:t>
                      </a:r>
                      <a:r>
                        <a:rPr lang="en-US" altLang="ja-JP" sz="1600" u="none" strike="noStrike">
                          <a:effectLst/>
                        </a:rPr>
                        <a:t>ODA</a:t>
                      </a:r>
                      <a:r>
                        <a:rPr lang="ja-JP" altLang="en-US" sz="1600" u="none" strike="noStrike">
                          <a:effectLst/>
                        </a:rPr>
                        <a:t>を</a:t>
                      </a:r>
                      <a:r>
                        <a:rPr lang="en-US" altLang="ja-JP" sz="1600" u="none" strike="noStrike">
                          <a:effectLst/>
                        </a:rPr>
                        <a:t>GNI</a:t>
                      </a:r>
                      <a:r>
                        <a:rPr lang="ja-JP" altLang="en-US" sz="1600" u="none" strike="noStrike">
                          <a:effectLst/>
                        </a:rPr>
                        <a:t>比</a:t>
                      </a:r>
                      <a:r>
                        <a:rPr lang="en-US" altLang="ja-JP" sz="1600" u="none" strike="noStrike">
                          <a:effectLst/>
                        </a:rPr>
                        <a:t>0.7%</a:t>
                      </a:r>
                      <a:r>
                        <a:rPr lang="ja-JP" altLang="en-US" sz="1600" u="none" strike="noStrike">
                          <a:effectLst/>
                        </a:rPr>
                        <a:t>に、後発開発途上国に対する</a:t>
                      </a:r>
                      <a:r>
                        <a:rPr lang="en-US" altLang="ja-JP" sz="1600" u="none" strike="noStrike">
                          <a:effectLst/>
                        </a:rPr>
                        <a:t>ODA</a:t>
                      </a:r>
                      <a:r>
                        <a:rPr lang="ja-JP" altLang="en-US" sz="1600" u="none" strike="noStrike">
                          <a:effectLst/>
                        </a:rPr>
                        <a:t>を</a:t>
                      </a:r>
                      <a:r>
                        <a:rPr lang="en-US" altLang="ja-JP" sz="1600" u="none" strike="noStrike">
                          <a:effectLst/>
                        </a:rPr>
                        <a:t>GNI</a:t>
                      </a:r>
                      <a:r>
                        <a:rPr lang="ja-JP" altLang="en-US" sz="1600" u="none" strike="noStrike">
                          <a:effectLst/>
                        </a:rPr>
                        <a:t>比</a:t>
                      </a:r>
                      <a:r>
                        <a:rPr lang="en-US" altLang="ja-JP" sz="1600" u="none" strike="noStrike">
                          <a:effectLst/>
                        </a:rPr>
                        <a:t>0.15~0.20%</a:t>
                      </a:r>
                      <a:r>
                        <a:rPr lang="ja-JP" altLang="en-US" sz="1600" u="none" strike="noStrike">
                          <a:effectLst/>
                        </a:rPr>
                        <a:t>にするという目標を達成するとの多くの国によるコミットメントを含む</a:t>
                      </a:r>
                      <a:r>
                        <a:rPr lang="en-US" altLang="ja-JP" sz="1600" u="none" strike="noStrike">
                          <a:effectLst/>
                        </a:rPr>
                        <a:t>ODA</a:t>
                      </a:r>
                      <a:r>
                        <a:rPr lang="ja-JP" altLang="en-US" sz="1600" u="none" strike="noStrike">
                          <a:effectLst/>
                        </a:rPr>
                        <a:t>に係るコミットメントを完全に実施する。</a:t>
                      </a:r>
                      <a:r>
                        <a:rPr lang="en-US" altLang="ja-JP" sz="1600" u="none" strike="noStrike">
                          <a:effectLst/>
                        </a:rPr>
                        <a:t>ODA</a:t>
                      </a:r>
                      <a:r>
                        <a:rPr lang="ja-JP" altLang="en-US" sz="1600" u="none" strike="noStrike">
                          <a:effectLst/>
                        </a:rPr>
                        <a:t>供与国が、少なくとも</a:t>
                      </a:r>
                      <a:r>
                        <a:rPr lang="en-US" altLang="ja-JP" sz="1600" u="none" strike="noStrike">
                          <a:effectLst/>
                        </a:rPr>
                        <a:t>GNI</a:t>
                      </a:r>
                      <a:r>
                        <a:rPr lang="ja-JP" altLang="en-US" sz="1600" u="none" strike="noStrike">
                          <a:effectLst/>
                        </a:rPr>
                        <a:t>比</a:t>
                      </a:r>
                      <a:r>
                        <a:rPr lang="en-US" altLang="ja-JP" sz="1600" u="none" strike="noStrike">
                          <a:effectLst/>
                        </a:rPr>
                        <a:t>0.20%</a:t>
                      </a:r>
                      <a:r>
                        <a:rPr lang="ja-JP" altLang="en-US" sz="1600" u="none" strike="noStrike">
                          <a:effectLst/>
                        </a:rPr>
                        <a:t>の</a:t>
                      </a:r>
                      <a:r>
                        <a:rPr lang="en-US" altLang="ja-JP" sz="1600" u="none" strike="noStrike">
                          <a:effectLst/>
                        </a:rPr>
                        <a:t>ODA</a:t>
                      </a:r>
                      <a:r>
                        <a:rPr lang="ja-JP" altLang="en-US" sz="1600" u="none" strike="noStrike">
                          <a:effectLst/>
                        </a:rPr>
                        <a:t>を後発開発途上国に供与するという目標の設定を検討することを奨励する。</a:t>
                      </a:r>
                      <a:endParaRPr lang="ja-JP" altLang="en-US" sz="1600" b="0" i="0" u="none" strike="noStrike">
                        <a:solidFill>
                          <a:srgbClr val="070B0C"/>
                        </a:solidFill>
                        <a:effectLst/>
                        <a:latin typeface="Roboto"/>
                      </a:endParaRPr>
                    </a:p>
                  </a:txBody>
                  <a:tcPr marL="8333" marR="463" marT="463" marB="0" anchor="ctr"/>
                </a:tc>
              </a:tr>
              <a:tr h="252754">
                <a:tc>
                  <a:txBody>
                    <a:bodyPr/>
                    <a:lstStyle/>
                    <a:p>
                      <a:pPr algn="l" fontAlgn="ctr"/>
                      <a:r>
                        <a:rPr lang="en-US" altLang="ja-JP" sz="1600" u="none" strike="noStrike" dirty="0">
                          <a:effectLst/>
                        </a:rPr>
                        <a:t>17.3</a:t>
                      </a:r>
                      <a:r>
                        <a:rPr lang="ja-JP" altLang="en-US" sz="1600" u="none" strike="noStrike" dirty="0">
                          <a:effectLst/>
                        </a:rPr>
                        <a:t>　複数の財源から、開発途上国のための追加的資金源を動員する。</a:t>
                      </a:r>
                      <a:endParaRPr lang="ja-JP" altLang="en-US" sz="1600" b="0" i="0" u="none" strike="noStrike" dirty="0">
                        <a:solidFill>
                          <a:srgbClr val="070B0C"/>
                        </a:solidFill>
                        <a:effectLst/>
                        <a:latin typeface="Roboto"/>
                      </a:endParaRPr>
                    </a:p>
                  </a:txBody>
                  <a:tcPr marL="8333" marR="463" marT="463" marB="0" anchor="ctr"/>
                </a:tc>
              </a:tr>
              <a:tr h="269327">
                <a:tc>
                  <a:txBody>
                    <a:bodyPr/>
                    <a:lstStyle/>
                    <a:p>
                      <a:pPr algn="l" fontAlgn="ctr"/>
                      <a:r>
                        <a:rPr lang="en-US" altLang="ja-JP" sz="1600" u="none" strike="noStrike">
                          <a:effectLst/>
                        </a:rPr>
                        <a:t>17.4</a:t>
                      </a:r>
                      <a:r>
                        <a:rPr lang="ja-JP" altLang="en-US" sz="1600" u="none" strike="noStrike">
                          <a:effectLst/>
                        </a:rPr>
                        <a:t>　必要に応じた負債による資金調達、債務救済及び債務再編の促進を目的とした協調的な政策により、開発途上国の長期的な債務の持続可能性の実現を支援し、重債務貧困国（</a:t>
                      </a:r>
                      <a:r>
                        <a:rPr lang="en-US" altLang="ja-JP" sz="1600" u="none" strike="noStrike">
                          <a:effectLst/>
                        </a:rPr>
                        <a:t>HIPC</a:t>
                      </a:r>
                      <a:r>
                        <a:rPr lang="ja-JP" altLang="en-US" sz="1600" u="none" strike="noStrike">
                          <a:effectLst/>
                        </a:rPr>
                        <a:t>）の対外債務への対応により債務リスクを軽減する。</a:t>
                      </a:r>
                      <a:endParaRPr lang="ja-JP" altLang="en-US" sz="1600" b="0" i="0" u="none" strike="noStrike">
                        <a:solidFill>
                          <a:srgbClr val="070B0C"/>
                        </a:solidFill>
                        <a:effectLst/>
                        <a:latin typeface="Roboto"/>
                      </a:endParaRPr>
                    </a:p>
                  </a:txBody>
                  <a:tcPr marL="8333" marR="463" marT="463" marB="0" anchor="ctr"/>
                </a:tc>
              </a:tr>
              <a:tr h="252754">
                <a:tc>
                  <a:txBody>
                    <a:bodyPr/>
                    <a:lstStyle/>
                    <a:p>
                      <a:pPr algn="l" fontAlgn="ctr"/>
                      <a:r>
                        <a:rPr lang="en-US" altLang="ja-JP" sz="1600" u="none" strike="noStrike">
                          <a:effectLst/>
                        </a:rPr>
                        <a:t>17.5</a:t>
                      </a:r>
                      <a:r>
                        <a:rPr lang="ja-JP" altLang="en-US" sz="1600" u="none" strike="noStrike">
                          <a:effectLst/>
                        </a:rPr>
                        <a:t>　後発開発途上国のための投資促進枠組みを導入及び実施する。</a:t>
                      </a:r>
                      <a:endParaRPr lang="ja-JP" altLang="en-US" sz="1600" b="0" i="0" u="none" strike="noStrike">
                        <a:solidFill>
                          <a:srgbClr val="070B0C"/>
                        </a:solidFill>
                        <a:effectLst/>
                        <a:latin typeface="Roboto"/>
                      </a:endParaRPr>
                    </a:p>
                  </a:txBody>
                  <a:tcPr marL="8333" marR="463" marT="463" marB="0" anchor="ctr"/>
                </a:tc>
              </a:tr>
              <a:tr h="334506">
                <a:tc>
                  <a:txBody>
                    <a:bodyPr/>
                    <a:lstStyle/>
                    <a:p>
                      <a:pPr algn="l" fontAlgn="ctr"/>
                      <a:r>
                        <a:rPr lang="en-US" altLang="ja-JP" sz="1600" u="none" strike="noStrike">
                          <a:effectLst/>
                        </a:rPr>
                        <a:t>17.6</a:t>
                      </a:r>
                      <a:r>
                        <a:rPr lang="ja-JP" altLang="en-US" sz="1600" u="none" strike="noStrike">
                          <a:effectLst/>
                        </a:rPr>
                        <a:t>　科学技術イノベーション（</a:t>
                      </a:r>
                      <a:r>
                        <a:rPr lang="en-US" altLang="ja-JP" sz="1600" u="none" strike="noStrike">
                          <a:effectLst/>
                        </a:rPr>
                        <a:t>STI</a:t>
                      </a:r>
                      <a:r>
                        <a:rPr lang="ja-JP" altLang="en-US" sz="1600" u="none" strike="noStrike">
                          <a:effectLst/>
                        </a:rPr>
                        <a:t>）及びこれらへのアクセスに関する南北協力、南南協力及び地域的・国際的な三角協力を向上させる。また、国連レベルをはじめとする既存のメカニズム間の調整改善や、全世界的な技術促進メカニズムなどを通じて、相互に合意した条件において知識共有を進める。</a:t>
                      </a:r>
                      <a:endParaRPr lang="ja-JP" altLang="en-US" sz="1600" b="0" i="0" u="none" strike="noStrike">
                        <a:solidFill>
                          <a:srgbClr val="070B0C"/>
                        </a:solidFill>
                        <a:effectLst/>
                        <a:latin typeface="Roboto"/>
                      </a:endParaRPr>
                    </a:p>
                  </a:txBody>
                  <a:tcPr marL="8333" marR="463" marT="463" marB="0" anchor="ctr"/>
                </a:tc>
              </a:tr>
              <a:tr h="240718">
                <a:tc>
                  <a:txBody>
                    <a:bodyPr/>
                    <a:lstStyle/>
                    <a:p>
                      <a:pPr algn="l" fontAlgn="ctr"/>
                      <a:r>
                        <a:rPr lang="en-US" altLang="ja-JP" sz="1600" u="none" strike="noStrike">
                          <a:effectLst/>
                        </a:rPr>
                        <a:t>17.7</a:t>
                      </a:r>
                      <a:r>
                        <a:rPr lang="ja-JP" altLang="en-US" sz="1600" u="none" strike="noStrike">
                          <a:effectLst/>
                        </a:rPr>
                        <a:t>　開発途上国に対し、譲許的・特恵的条件などの相互に合意した有利な条件の下で、環境に配慮した技術の開発、移転、普及及び拡散を促進する。</a:t>
                      </a:r>
                      <a:endParaRPr lang="ja-JP" altLang="en-US" sz="1600" b="0" i="0" u="none" strike="noStrike">
                        <a:solidFill>
                          <a:srgbClr val="070B0C"/>
                        </a:solidFill>
                        <a:effectLst/>
                        <a:latin typeface="Roboto"/>
                      </a:endParaRPr>
                    </a:p>
                  </a:txBody>
                  <a:tcPr marL="8333" marR="463" marT="463" marB="0" anchor="ctr"/>
                </a:tc>
              </a:tr>
              <a:tr h="252754">
                <a:tc>
                  <a:txBody>
                    <a:bodyPr/>
                    <a:lstStyle/>
                    <a:p>
                      <a:pPr algn="l" fontAlgn="ctr"/>
                      <a:r>
                        <a:rPr lang="en-US" altLang="ja-JP" sz="1600" u="none" strike="noStrike">
                          <a:effectLst/>
                        </a:rPr>
                        <a:t>17.8</a:t>
                      </a:r>
                      <a:r>
                        <a:rPr lang="ja-JP" altLang="en-US" sz="1600" u="none" strike="noStrike">
                          <a:effectLst/>
                        </a:rPr>
                        <a:t>　</a:t>
                      </a:r>
                      <a:r>
                        <a:rPr lang="en-US" altLang="ja-JP" sz="1600" u="none" strike="noStrike">
                          <a:effectLst/>
                        </a:rPr>
                        <a:t>2017</a:t>
                      </a:r>
                      <a:r>
                        <a:rPr lang="ja-JP" altLang="en-US" sz="1600" u="none" strike="noStrike">
                          <a:effectLst/>
                        </a:rPr>
                        <a:t>年までに、後発開発途上国のための技術バンク及び科学技術イノベーション能力構築メカニズムを完全運用させ、情報通信技術（</a:t>
                      </a:r>
                      <a:r>
                        <a:rPr lang="en-US" altLang="ja-JP" sz="1600" u="none" strike="noStrike">
                          <a:effectLst/>
                        </a:rPr>
                        <a:t>ICT</a:t>
                      </a:r>
                      <a:r>
                        <a:rPr lang="ja-JP" altLang="en-US" sz="1600" u="none" strike="noStrike">
                          <a:effectLst/>
                        </a:rPr>
                        <a:t>）をはじめとする実現技術の利用を強化する。</a:t>
                      </a:r>
                      <a:endParaRPr lang="ja-JP" altLang="en-US" sz="1600" b="0" i="0" u="none" strike="noStrike">
                        <a:solidFill>
                          <a:srgbClr val="070B0C"/>
                        </a:solidFill>
                        <a:effectLst/>
                        <a:latin typeface="Roboto"/>
                      </a:endParaRPr>
                    </a:p>
                  </a:txBody>
                  <a:tcPr marL="8333" marR="463" marT="463" marB="0" anchor="ctr"/>
                </a:tc>
              </a:tr>
              <a:tr h="261179">
                <a:tc>
                  <a:txBody>
                    <a:bodyPr/>
                    <a:lstStyle/>
                    <a:p>
                      <a:pPr algn="l" fontAlgn="ctr"/>
                      <a:r>
                        <a:rPr lang="en-US" altLang="ja-JP" sz="1600" u="none" strike="noStrike" dirty="0">
                          <a:effectLst/>
                        </a:rPr>
                        <a:t>17.9</a:t>
                      </a:r>
                      <a:r>
                        <a:rPr lang="ja-JP" altLang="en-US" sz="1600" u="none" strike="noStrike" dirty="0">
                          <a:effectLst/>
                        </a:rPr>
                        <a:t>　すべての持続可能な開発目標を実施するための国家計画を支援するべく、南北協力、</a:t>
                      </a:r>
                      <a:r>
                        <a:rPr lang="ja-JP" altLang="en-US" sz="1600" u="none" strike="noStrike" dirty="0" err="1">
                          <a:effectLst/>
                        </a:rPr>
                        <a:t>南南</a:t>
                      </a:r>
                      <a:r>
                        <a:rPr lang="ja-JP" altLang="en-US" sz="1600" u="none" strike="noStrike" dirty="0">
                          <a:effectLst/>
                        </a:rPr>
                        <a:t>協力及び三角協力などを通じて、開発途上国における効果的かつ的をしぼった能力構築の実施に対する国際的な支援を強化する。</a:t>
                      </a:r>
                      <a:endParaRPr lang="ja-JP" altLang="en-US" sz="1600" b="0" i="0" u="none" strike="noStrike" dirty="0">
                        <a:solidFill>
                          <a:srgbClr val="070B0C"/>
                        </a:solidFill>
                        <a:effectLst/>
                        <a:latin typeface="Roboto"/>
                      </a:endParaRPr>
                    </a:p>
                  </a:txBody>
                  <a:tcPr marL="8333" marR="463" marT="463" marB="0" anchor="ctr"/>
                </a:tc>
              </a:tr>
            </a:tbl>
          </a:graphicData>
        </a:graphic>
      </p:graphicFrame>
    </p:spTree>
    <p:extLst>
      <p:ext uri="{BB962C8B-B14F-4D97-AF65-F5344CB8AC3E}">
        <p14:creationId xmlns:p14="http://schemas.microsoft.com/office/powerpoint/2010/main" val="3892281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600" dirty="0"/>
              <a:t>目標</a:t>
            </a:r>
            <a:r>
              <a:rPr lang="en-US" altLang="ja-JP" sz="1600" dirty="0"/>
              <a:t>17</a:t>
            </a:r>
            <a:r>
              <a:rPr lang="ja-JP" altLang="en-US" sz="1600" dirty="0"/>
              <a:t>：持続可能な開発に向けて実施手段を強化し</a:t>
            </a:r>
            <a:r>
              <a:rPr lang="ja-JP" altLang="en-US" sz="1600" dirty="0" smtClean="0"/>
              <a:t>、グローバル</a:t>
            </a:r>
            <a:r>
              <a:rPr lang="ja-JP" altLang="en-US" sz="1600" dirty="0"/>
              <a:t>・パートナーシップを活性化する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6" y="1196752"/>
            <a:ext cx="1357794" cy="136776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838930902"/>
              </p:ext>
            </p:extLst>
          </p:nvPr>
        </p:nvGraphicFramePr>
        <p:xfrm>
          <a:off x="1393290" y="1124744"/>
          <a:ext cx="7643206" cy="5400601"/>
        </p:xfrm>
        <a:graphic>
          <a:graphicData uri="http://schemas.openxmlformats.org/drawingml/2006/table">
            <a:tbl>
              <a:tblPr>
                <a:tableStyleId>{616DA210-FB5B-4158-B5E0-FEB733F419BA}</a:tableStyleId>
              </a:tblPr>
              <a:tblGrid>
                <a:gridCol w="7643206"/>
              </a:tblGrid>
              <a:tr h="545198">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826984">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545198">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580946">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545198">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72153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52696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545198">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563371">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bl>
          </a:graphicData>
        </a:graphic>
      </p:graphicFrame>
      <p:pic>
        <p:nvPicPr>
          <p:cNvPr id="7" name="Picture 2" descr="C:\Users\Test\Desktop\1_business_card_png\front_sid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53090"/>
            <a:ext cx="1098752" cy="8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758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600" dirty="0"/>
              <a:t>目標</a:t>
            </a:r>
            <a:r>
              <a:rPr lang="en-US" altLang="ja-JP" sz="1600" dirty="0"/>
              <a:t>17</a:t>
            </a:r>
            <a:r>
              <a:rPr lang="ja-JP" altLang="en-US" sz="1600" dirty="0"/>
              <a:t>：持続可能な開発に向けて実施手段を強化し</a:t>
            </a:r>
            <a:r>
              <a:rPr lang="ja-JP" altLang="en-US" sz="1600" dirty="0" smtClean="0"/>
              <a:t>、 グローバル</a:t>
            </a:r>
            <a:r>
              <a:rPr lang="ja-JP" altLang="en-US" sz="1600" dirty="0"/>
              <a:t>・パートナーシップを活性化する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96752"/>
            <a:ext cx="1357794" cy="136776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661807876"/>
              </p:ext>
            </p:extLst>
          </p:nvPr>
        </p:nvGraphicFramePr>
        <p:xfrm>
          <a:off x="1321282" y="1196754"/>
          <a:ext cx="7715214" cy="5612950"/>
        </p:xfrm>
        <a:graphic>
          <a:graphicData uri="http://schemas.openxmlformats.org/drawingml/2006/table">
            <a:tbl>
              <a:tblPr>
                <a:tableStyleId>{616DA210-FB5B-4158-B5E0-FEB733F419BA}</a:tableStyleId>
              </a:tblPr>
              <a:tblGrid>
                <a:gridCol w="7715214"/>
              </a:tblGrid>
              <a:tr h="453149">
                <a:tc>
                  <a:txBody>
                    <a:bodyPr/>
                    <a:lstStyle/>
                    <a:p>
                      <a:pPr algn="l" fontAlgn="ctr"/>
                      <a:r>
                        <a:rPr lang="en-US" altLang="ja-JP" sz="1600" u="none" strike="noStrike" dirty="0">
                          <a:effectLst/>
                        </a:rPr>
                        <a:t>17.10 </a:t>
                      </a:r>
                      <a:r>
                        <a:rPr lang="ja-JP" altLang="en-US" sz="1600" u="none" strike="noStrike" dirty="0">
                          <a:effectLst/>
                        </a:rPr>
                        <a:t>ドーハ・ラウンド（</a:t>
                      </a:r>
                      <a:r>
                        <a:rPr lang="en-US" altLang="ja-JP" sz="1600" u="none" strike="noStrike" dirty="0">
                          <a:effectLst/>
                        </a:rPr>
                        <a:t>DDA</a:t>
                      </a:r>
                      <a:r>
                        <a:rPr lang="ja-JP" altLang="en-US" sz="1600" u="none" strike="noStrike" dirty="0">
                          <a:effectLst/>
                        </a:rPr>
                        <a:t>）交渉の結果を含めた</a:t>
                      </a:r>
                      <a:r>
                        <a:rPr lang="en-US" altLang="ja-JP" sz="1600" u="none" strike="noStrike" dirty="0">
                          <a:effectLst/>
                        </a:rPr>
                        <a:t>WTO</a:t>
                      </a:r>
                      <a:r>
                        <a:rPr lang="ja-JP" altLang="en-US" sz="1600" u="none" strike="noStrike" dirty="0">
                          <a:effectLst/>
                        </a:rPr>
                        <a:t>の下での普遍的でルールに基づいた、差別的でない、公平な多角的貿易体制を促進する。</a:t>
                      </a:r>
                      <a:endParaRPr lang="ja-JP" altLang="en-US" sz="1600" b="0" i="0" u="none" strike="noStrike" dirty="0">
                        <a:solidFill>
                          <a:srgbClr val="070B0C"/>
                        </a:solidFill>
                        <a:effectLst/>
                        <a:latin typeface="Roboto"/>
                      </a:endParaRPr>
                    </a:p>
                  </a:txBody>
                  <a:tcPr marL="8333" marR="463" marT="463" marB="0" anchor="ctr"/>
                </a:tc>
              </a:tr>
              <a:tr h="453149">
                <a:tc>
                  <a:txBody>
                    <a:bodyPr/>
                    <a:lstStyle/>
                    <a:p>
                      <a:pPr algn="l" fontAlgn="ctr"/>
                      <a:r>
                        <a:rPr lang="en-US" altLang="ja-JP" sz="1600" u="none" strike="noStrike" dirty="0">
                          <a:effectLst/>
                        </a:rPr>
                        <a:t>17.11 </a:t>
                      </a:r>
                      <a:r>
                        <a:rPr lang="ja-JP" altLang="en-US" sz="1600" u="none" strike="noStrike" dirty="0">
                          <a:effectLst/>
                        </a:rPr>
                        <a:t>開発途上国による輸出を大幅に増加させ、特に</a:t>
                      </a:r>
                      <a:r>
                        <a:rPr lang="en-US" altLang="ja-JP" sz="1600" u="none" strike="noStrike" dirty="0">
                          <a:effectLst/>
                        </a:rPr>
                        <a:t>2020</a:t>
                      </a:r>
                      <a:r>
                        <a:rPr lang="ja-JP" altLang="en-US" sz="1600" u="none" strike="noStrike" dirty="0">
                          <a:effectLst/>
                        </a:rPr>
                        <a:t>年までに世界の輸出に占める後発開発途上国のシェアを倍増させる。</a:t>
                      </a:r>
                      <a:endParaRPr lang="ja-JP" altLang="en-US" sz="1600" b="0" i="0" u="none" strike="noStrike" dirty="0">
                        <a:solidFill>
                          <a:srgbClr val="070B0C"/>
                        </a:solidFill>
                        <a:effectLst/>
                        <a:latin typeface="Roboto"/>
                      </a:endParaRPr>
                    </a:p>
                  </a:txBody>
                  <a:tcPr marL="8333" marR="463" marT="463" marB="0" anchor="ctr"/>
                </a:tc>
              </a:tr>
              <a:tr h="905808">
                <a:tc>
                  <a:txBody>
                    <a:bodyPr/>
                    <a:lstStyle/>
                    <a:p>
                      <a:pPr algn="l" fontAlgn="ctr"/>
                      <a:r>
                        <a:rPr lang="en-US" altLang="ja-JP" sz="1600" u="none" strike="noStrike" dirty="0">
                          <a:effectLst/>
                        </a:rPr>
                        <a:t>17.12 </a:t>
                      </a:r>
                      <a:r>
                        <a:rPr lang="ja-JP" altLang="en-US" sz="1600" u="none" strike="noStrike" dirty="0">
                          <a:effectLst/>
                        </a:rPr>
                        <a:t>後発開発途上国からの輸入に対する特恵的な原産地規則が透明で簡略的かつ市場アクセスの円滑化に寄与するものとなるようにすることを含む世界貿易機関（</a:t>
                      </a:r>
                      <a:r>
                        <a:rPr lang="en-US" altLang="ja-JP" sz="1600" u="none" strike="noStrike" dirty="0">
                          <a:effectLst/>
                        </a:rPr>
                        <a:t>WTO</a:t>
                      </a:r>
                      <a:r>
                        <a:rPr lang="ja-JP" altLang="en-US" sz="1600" u="none" strike="noStrike" dirty="0">
                          <a:effectLst/>
                        </a:rPr>
                        <a:t>）の決定に矛盾しない形で、すべての後発開発途上国に対し、永続的な無税・無枠の市場アクセスを適時実施する。</a:t>
                      </a:r>
                      <a:endParaRPr lang="ja-JP" altLang="en-US" sz="1600" b="0" i="0" u="none" strike="noStrike" dirty="0">
                        <a:solidFill>
                          <a:srgbClr val="070B0C"/>
                        </a:solidFill>
                        <a:effectLst/>
                        <a:latin typeface="Roboto"/>
                      </a:endParaRPr>
                    </a:p>
                  </a:txBody>
                  <a:tcPr marL="8333" marR="463" marT="463" marB="0" anchor="ctr"/>
                </a:tc>
              </a:tr>
              <a:tr h="226820">
                <a:tc>
                  <a:txBody>
                    <a:bodyPr/>
                    <a:lstStyle/>
                    <a:p>
                      <a:pPr algn="l" fontAlgn="ctr"/>
                      <a:r>
                        <a:rPr lang="en-US" altLang="ja-JP" sz="1600" u="none" strike="noStrike">
                          <a:effectLst/>
                        </a:rPr>
                        <a:t>17.13 </a:t>
                      </a:r>
                      <a:r>
                        <a:rPr lang="ja-JP" altLang="en-US" sz="1600" u="none" strike="noStrike">
                          <a:effectLst/>
                        </a:rPr>
                        <a:t>政策協調や政策の首尾一貫性などを通じて、世界的なマクロ経済の安定を促進する。</a:t>
                      </a:r>
                      <a:endParaRPr lang="ja-JP" altLang="en-US" sz="1600" b="0" i="0" u="none" strike="noStrike">
                        <a:solidFill>
                          <a:srgbClr val="070B0C"/>
                        </a:solidFill>
                        <a:effectLst/>
                        <a:latin typeface="Roboto"/>
                      </a:endParaRPr>
                    </a:p>
                  </a:txBody>
                  <a:tcPr marL="8333" marR="463" marT="463" marB="0" anchor="ctr"/>
                </a:tc>
              </a:tr>
              <a:tr h="226820">
                <a:tc>
                  <a:txBody>
                    <a:bodyPr/>
                    <a:lstStyle/>
                    <a:p>
                      <a:pPr algn="l" fontAlgn="ctr"/>
                      <a:r>
                        <a:rPr lang="en-US" altLang="ja-JP" sz="1600" u="none" strike="noStrike">
                          <a:effectLst/>
                        </a:rPr>
                        <a:t>17.14 </a:t>
                      </a:r>
                      <a:r>
                        <a:rPr lang="ja-JP" altLang="en-US" sz="1600" u="none" strike="noStrike">
                          <a:effectLst/>
                        </a:rPr>
                        <a:t>持続可能な開発のための政策の一貫性を強化する。</a:t>
                      </a:r>
                      <a:endParaRPr lang="ja-JP" altLang="en-US" sz="1600" b="0" i="0" u="none" strike="noStrike">
                        <a:solidFill>
                          <a:srgbClr val="070B0C"/>
                        </a:solidFill>
                        <a:effectLst/>
                        <a:latin typeface="Roboto"/>
                      </a:endParaRPr>
                    </a:p>
                  </a:txBody>
                  <a:tcPr marL="8333" marR="463" marT="463" marB="0" anchor="ctr"/>
                </a:tc>
              </a:tr>
              <a:tr h="453149">
                <a:tc>
                  <a:txBody>
                    <a:bodyPr/>
                    <a:lstStyle/>
                    <a:p>
                      <a:pPr algn="l" fontAlgn="ctr"/>
                      <a:r>
                        <a:rPr lang="en-US" altLang="ja-JP" sz="1600" u="none" strike="noStrike" dirty="0">
                          <a:effectLst/>
                        </a:rPr>
                        <a:t>17.15 </a:t>
                      </a:r>
                      <a:r>
                        <a:rPr lang="ja-JP" altLang="en-US" sz="1600" u="none" strike="noStrike" dirty="0">
                          <a:effectLst/>
                        </a:rPr>
                        <a:t>貧困撲滅と持続可能な開発のための政策の確立・実施にあたっては、各国の政策空間及びリーダーシップを尊重する。</a:t>
                      </a:r>
                      <a:endParaRPr lang="ja-JP" altLang="en-US" sz="1600" b="0" i="0" u="none" strike="noStrike" dirty="0">
                        <a:solidFill>
                          <a:srgbClr val="070B0C"/>
                        </a:solidFill>
                        <a:effectLst/>
                        <a:latin typeface="Roboto"/>
                      </a:endParaRPr>
                    </a:p>
                  </a:txBody>
                  <a:tcPr marL="8333" marR="463" marT="463" marB="0" anchor="ctr"/>
                </a:tc>
              </a:tr>
              <a:tr h="679479">
                <a:tc>
                  <a:txBody>
                    <a:bodyPr/>
                    <a:lstStyle/>
                    <a:p>
                      <a:pPr algn="l" fontAlgn="ctr"/>
                      <a:r>
                        <a:rPr lang="en-US" altLang="ja-JP" sz="1600" u="none" strike="noStrike">
                          <a:effectLst/>
                        </a:rPr>
                        <a:t>17.16 </a:t>
                      </a:r>
                      <a:r>
                        <a:rPr lang="ja-JP" altLang="en-US" sz="1600" u="none" strike="noStrike">
                          <a:effectLst/>
                        </a:rPr>
                        <a:t>すべての国々、特に開発途上国での持続可能な開発目標の達成を支援すべく、知識、専門的知見、技術及び資金源を動員、共有するマルチステークホルダー・パートナーシップによって補完しつつ、持続可能な開発のためのグローバル・パートナーシップを強化する。</a:t>
                      </a:r>
                      <a:endParaRPr lang="ja-JP" altLang="en-US" sz="1600" b="0" i="0" u="none" strike="noStrike">
                        <a:solidFill>
                          <a:srgbClr val="070B0C"/>
                        </a:solidFill>
                        <a:effectLst/>
                        <a:latin typeface="Roboto"/>
                      </a:endParaRPr>
                    </a:p>
                  </a:txBody>
                  <a:tcPr marL="8333" marR="463" marT="463" marB="0" anchor="ctr"/>
                </a:tc>
              </a:tr>
              <a:tr h="453149">
                <a:tc>
                  <a:txBody>
                    <a:bodyPr/>
                    <a:lstStyle/>
                    <a:p>
                      <a:pPr algn="l" fontAlgn="ctr"/>
                      <a:r>
                        <a:rPr lang="en-US" altLang="ja-JP" sz="1600" u="none" strike="noStrike">
                          <a:effectLst/>
                        </a:rPr>
                        <a:t>17.17 </a:t>
                      </a:r>
                      <a:r>
                        <a:rPr lang="ja-JP" altLang="en-US" sz="1600" u="none" strike="noStrike">
                          <a:effectLst/>
                        </a:rPr>
                        <a:t>さまざまなパートナーシップの経験や資源戦略を基にした、効果的な公的、官民、市民社会のパートナーシップを奨励・推進する。</a:t>
                      </a:r>
                      <a:endParaRPr lang="ja-JP" altLang="en-US" sz="1600" b="0" i="0" u="none" strike="noStrike">
                        <a:solidFill>
                          <a:srgbClr val="070B0C"/>
                        </a:solidFill>
                        <a:effectLst/>
                        <a:latin typeface="Roboto"/>
                      </a:endParaRPr>
                    </a:p>
                  </a:txBody>
                  <a:tcPr marL="8333" marR="463" marT="463" marB="0" anchor="ctr"/>
                </a:tc>
              </a:tr>
              <a:tr h="905808">
                <a:tc>
                  <a:txBody>
                    <a:bodyPr/>
                    <a:lstStyle/>
                    <a:p>
                      <a:pPr algn="l" fontAlgn="ctr"/>
                      <a:r>
                        <a:rPr lang="en-US" altLang="ja-JP" sz="1600" u="none" strike="noStrike">
                          <a:effectLst/>
                        </a:rPr>
                        <a:t>17.18 2020</a:t>
                      </a:r>
                      <a:r>
                        <a:rPr lang="ja-JP" altLang="en-US" sz="1600" u="none" strike="noStrike">
                          <a:effectLst/>
                        </a:rPr>
                        <a:t>年までに、後発開発途上国及び小島嶼開発途上国を含む開発途上国に対する能力構築支援を強化し、所得、性別、年齢、人種、民族、居住資格、障害、地理的位置及びその他各国事情に関連する特性別の質が高く、タイムリーかつ信頼性のある非集計型データの入手可能性を向上させる。</a:t>
                      </a:r>
                      <a:endParaRPr lang="ja-JP" altLang="en-US" sz="1600" b="0" i="0" u="none" strike="noStrike">
                        <a:solidFill>
                          <a:srgbClr val="070B0C"/>
                        </a:solidFill>
                        <a:effectLst/>
                        <a:latin typeface="Roboto"/>
                      </a:endParaRPr>
                    </a:p>
                  </a:txBody>
                  <a:tcPr marL="8333" marR="463" marT="463" marB="0" anchor="ctr"/>
                </a:tc>
              </a:tr>
              <a:tr h="453149">
                <a:tc>
                  <a:txBody>
                    <a:bodyPr/>
                    <a:lstStyle/>
                    <a:p>
                      <a:pPr algn="l" fontAlgn="ctr"/>
                      <a:r>
                        <a:rPr lang="en-US" altLang="ja-JP" sz="1600" u="none" strike="noStrike" dirty="0">
                          <a:effectLst/>
                        </a:rPr>
                        <a:t>17.19 2030</a:t>
                      </a:r>
                      <a:r>
                        <a:rPr lang="ja-JP" altLang="en-US" sz="1600" u="none" strike="noStrike" dirty="0">
                          <a:effectLst/>
                        </a:rPr>
                        <a:t>年までに、持続可能な開発の進捗状況を測る</a:t>
                      </a:r>
                      <a:r>
                        <a:rPr lang="en-US" altLang="ja-JP" sz="1600" u="none" strike="noStrike" dirty="0">
                          <a:effectLst/>
                        </a:rPr>
                        <a:t>GDP</a:t>
                      </a:r>
                      <a:r>
                        <a:rPr lang="ja-JP" altLang="en-US" sz="1600" u="none" strike="noStrike" dirty="0">
                          <a:effectLst/>
                        </a:rPr>
                        <a:t>以外の尺度を開発する既存の取組を更に前進させ、開発途上国における統計に関する能力構築を支援する。</a:t>
                      </a:r>
                      <a:endParaRPr lang="ja-JP" altLang="en-US" sz="1600" b="0" i="0" u="none" strike="noStrike" dirty="0">
                        <a:solidFill>
                          <a:srgbClr val="070B0C"/>
                        </a:solidFill>
                        <a:effectLst/>
                        <a:latin typeface="Roboto"/>
                      </a:endParaRPr>
                    </a:p>
                  </a:txBody>
                  <a:tcPr marL="8333" marR="463" marT="463" marB="0" anchor="ctr"/>
                </a:tc>
              </a:tr>
            </a:tbl>
          </a:graphicData>
        </a:graphic>
      </p:graphicFrame>
    </p:spTree>
    <p:extLst>
      <p:ext uri="{BB962C8B-B14F-4D97-AF65-F5344CB8AC3E}">
        <p14:creationId xmlns:p14="http://schemas.microsoft.com/office/powerpoint/2010/main" val="3540525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600" dirty="0"/>
              <a:t>目標</a:t>
            </a:r>
            <a:r>
              <a:rPr lang="en-US" altLang="ja-JP" sz="1600" dirty="0"/>
              <a:t>17</a:t>
            </a:r>
            <a:r>
              <a:rPr lang="ja-JP" altLang="en-US" sz="1600" dirty="0"/>
              <a:t>：持続可能な開発に向けて実施手段を強化し</a:t>
            </a:r>
            <a:r>
              <a:rPr lang="ja-JP" altLang="en-US" sz="1600" dirty="0" smtClean="0"/>
              <a:t>、 グローバル</a:t>
            </a:r>
            <a:r>
              <a:rPr lang="ja-JP" altLang="en-US" sz="1600" dirty="0"/>
              <a:t>・パートナーシップを活性化する</a:t>
            </a:r>
          </a:p>
          <a:p>
            <a:endParaRPr kumimoji="1" lang="ja-JP" altLang="en-US" sz="16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96752"/>
            <a:ext cx="1357794" cy="1367768"/>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505784858"/>
              </p:ext>
            </p:extLst>
          </p:nvPr>
        </p:nvGraphicFramePr>
        <p:xfrm>
          <a:off x="1321282" y="1196754"/>
          <a:ext cx="7715214" cy="5245446"/>
        </p:xfrm>
        <a:graphic>
          <a:graphicData uri="http://schemas.openxmlformats.org/drawingml/2006/table">
            <a:tbl>
              <a:tblPr>
                <a:tableStyleId>{616DA210-FB5B-4158-B5E0-FEB733F419BA}</a:tableStyleId>
              </a:tblPr>
              <a:tblGrid>
                <a:gridCol w="7715214"/>
              </a:tblGrid>
              <a:tr h="45314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45314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905808">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226820">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226820">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45314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67947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45314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905808">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r h="453149">
                <a:tc>
                  <a:txBody>
                    <a:bodyPr/>
                    <a:lstStyle/>
                    <a:p>
                      <a:pPr algn="l" fontAlgn="ctr"/>
                      <a:endParaRPr lang="ja-JP" altLang="en-US" sz="1600" b="0" i="0" u="none" strike="noStrike" dirty="0">
                        <a:solidFill>
                          <a:srgbClr val="070B0C"/>
                        </a:solidFill>
                        <a:effectLst/>
                        <a:latin typeface="Roboto"/>
                      </a:endParaRPr>
                    </a:p>
                  </a:txBody>
                  <a:tcPr marL="8333" marR="463" marT="463" marB="0" anchor="ctr"/>
                </a:tc>
              </a:tr>
            </a:tbl>
          </a:graphicData>
        </a:graphic>
      </p:graphicFrame>
      <p:pic>
        <p:nvPicPr>
          <p:cNvPr id="7" name="Picture 2" descr="C:\Users\Test\Desktop\1_business_card_png\front_sid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97106"/>
            <a:ext cx="1098752" cy="8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09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360040"/>
          </a:xfrm>
        </p:spPr>
        <p:txBody>
          <a:bodyPr>
            <a:normAutofit fontScale="92500" lnSpcReduction="10000"/>
          </a:bodyPr>
          <a:lstStyle/>
          <a:p>
            <a:r>
              <a:rPr lang="ja-JP" altLang="en-US" dirty="0"/>
              <a:t>目標</a:t>
            </a:r>
            <a:r>
              <a:rPr lang="en-US" altLang="ja-JP" dirty="0"/>
              <a:t>1</a:t>
            </a:r>
            <a:r>
              <a:rPr lang="ja-JP" altLang="en-US" dirty="0"/>
              <a:t>：あらゆる場所で、あらゆる形態の貧困</a:t>
            </a:r>
            <a:r>
              <a:rPr lang="ja-JP" altLang="en-US" dirty="0" smtClean="0"/>
              <a:t>に終止符を</a:t>
            </a:r>
            <a:r>
              <a:rPr lang="ja-JP" altLang="en-US" dirty="0"/>
              <a:t>打つ</a:t>
            </a:r>
          </a:p>
          <a:p>
            <a:endParaRPr kumimoji="1" lang="ja-JP" altLang="en-US" dirty="0"/>
          </a:p>
        </p:txBody>
      </p:sp>
      <p:pic>
        <p:nvPicPr>
          <p:cNvPr id="5"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340768"/>
            <a:ext cx="1707905" cy="1654999"/>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167670583"/>
              </p:ext>
            </p:extLst>
          </p:nvPr>
        </p:nvGraphicFramePr>
        <p:xfrm>
          <a:off x="1907704" y="1124744"/>
          <a:ext cx="7128792" cy="5635632"/>
        </p:xfrm>
        <a:graphic>
          <a:graphicData uri="http://schemas.openxmlformats.org/drawingml/2006/table">
            <a:tbl>
              <a:tblPr>
                <a:tableStyleId>{616DA210-FB5B-4158-B5E0-FEB733F419BA}</a:tableStyleId>
              </a:tblPr>
              <a:tblGrid>
                <a:gridCol w="7128792"/>
              </a:tblGrid>
              <a:tr h="445422">
                <a:tc>
                  <a:txBody>
                    <a:bodyPr/>
                    <a:lstStyle/>
                    <a:p>
                      <a:pPr algn="l" fontAlgn="ctr"/>
                      <a:r>
                        <a:rPr lang="en-US" altLang="ja-JP" sz="1600" u="none" strike="noStrike" dirty="0">
                          <a:effectLst/>
                        </a:rPr>
                        <a:t>1.1</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年までに、現在</a:t>
                      </a:r>
                      <a:r>
                        <a:rPr lang="en-US" altLang="ja-JP" sz="1600" u="none" strike="noStrike" dirty="0">
                          <a:effectLst/>
                        </a:rPr>
                        <a:t>1</a:t>
                      </a:r>
                      <a:r>
                        <a:rPr lang="ja-JP" altLang="en-US" sz="1600" u="none" strike="noStrike" dirty="0">
                          <a:effectLst/>
                        </a:rPr>
                        <a:t>日 </a:t>
                      </a:r>
                      <a:r>
                        <a:rPr lang="en-US" altLang="ja-JP" sz="1600" u="none" strike="noStrike" dirty="0">
                          <a:effectLst/>
                        </a:rPr>
                        <a:t>1.25</a:t>
                      </a:r>
                      <a:r>
                        <a:rPr lang="ja-JP" altLang="en-US" sz="1600" u="none" strike="noStrike" dirty="0">
                          <a:effectLst/>
                        </a:rPr>
                        <a:t>ドル未満で生活する人々と定義されている極度の貧困をあらゆる場所で終わらせる。</a:t>
                      </a:r>
                      <a:endParaRPr lang="ja-JP" altLang="en-US" sz="1600" b="0" i="0" u="none" strike="noStrike" dirty="0">
                        <a:solidFill>
                          <a:srgbClr val="070B0C"/>
                        </a:solidFill>
                        <a:effectLst/>
                        <a:latin typeface="Roboto"/>
                      </a:endParaRPr>
                    </a:p>
                  </a:txBody>
                  <a:tcPr marL="25716" marR="1429" marT="1429" marB="0" anchor="ctr"/>
                </a:tc>
              </a:tr>
              <a:tr h="603361">
                <a:tc>
                  <a:txBody>
                    <a:bodyPr/>
                    <a:lstStyle/>
                    <a:p>
                      <a:pPr algn="l" fontAlgn="ctr"/>
                      <a:r>
                        <a:rPr lang="en-US" altLang="ja-JP" sz="1600" u="none" strike="noStrike" dirty="0">
                          <a:effectLst/>
                        </a:rPr>
                        <a:t>1.2</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年までに、各国定義によるあらゆる次元の貧困状態にある、すべての年齢の男性、女性、子どもの割合を半減させる。</a:t>
                      </a:r>
                      <a:endParaRPr lang="ja-JP" altLang="en-US" sz="1600" b="0" i="0" u="none" strike="noStrike" dirty="0">
                        <a:solidFill>
                          <a:srgbClr val="070B0C"/>
                        </a:solidFill>
                        <a:effectLst/>
                        <a:latin typeface="Roboto"/>
                      </a:endParaRPr>
                    </a:p>
                  </a:txBody>
                  <a:tcPr marL="25716" marR="1429" marT="1429" marB="0" anchor="ctr"/>
                </a:tc>
              </a:tr>
              <a:tr h="674218">
                <a:tc>
                  <a:txBody>
                    <a:bodyPr/>
                    <a:lstStyle/>
                    <a:p>
                      <a:pPr algn="l" fontAlgn="ctr"/>
                      <a:r>
                        <a:rPr lang="en-US" altLang="ja-JP" sz="1600" u="none" strike="noStrike" dirty="0">
                          <a:effectLst/>
                        </a:rPr>
                        <a:t>1.3</a:t>
                      </a:r>
                      <a:r>
                        <a:rPr lang="ja-JP" altLang="en-US" sz="1600" u="none" strike="noStrike" dirty="0">
                          <a:effectLst/>
                        </a:rPr>
                        <a:t>　各国において最低限の基準を含む適切な社会保護制度及び対策を実施し、</a:t>
                      </a:r>
                      <a:r>
                        <a:rPr lang="en-US" altLang="ja-JP" sz="1600" u="none" strike="noStrike" dirty="0">
                          <a:effectLst/>
                        </a:rPr>
                        <a:t>2030</a:t>
                      </a:r>
                      <a:r>
                        <a:rPr lang="ja-JP" altLang="en-US" sz="1600" u="none" strike="noStrike" dirty="0">
                          <a:effectLst/>
                        </a:rPr>
                        <a:t>年までに貧困層及び脆弱層に対し十分な保護を達成する。</a:t>
                      </a:r>
                      <a:endParaRPr lang="ja-JP" altLang="en-US" sz="1600" b="0" i="0" u="none" strike="noStrike" dirty="0">
                        <a:solidFill>
                          <a:srgbClr val="070B0C"/>
                        </a:solidFill>
                        <a:effectLst/>
                        <a:latin typeface="Roboto"/>
                      </a:endParaRPr>
                    </a:p>
                  </a:txBody>
                  <a:tcPr marL="25716" marR="1429" marT="1429" marB="0" anchor="ctr"/>
                </a:tc>
              </a:tr>
              <a:tr h="1111326">
                <a:tc>
                  <a:txBody>
                    <a:bodyPr/>
                    <a:lstStyle/>
                    <a:p>
                      <a:pPr algn="l" fontAlgn="ctr"/>
                      <a:r>
                        <a:rPr lang="en-US" altLang="ja-JP" sz="1600" u="none" strike="noStrike" dirty="0">
                          <a:effectLst/>
                        </a:rPr>
                        <a:t>1.4</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貧困層及び脆弱層をはじめ、すべての男性及び女性が、基礎的サービスへのアクセス、土地及びその他の形態の財産に対する所有権と管理権限、相続財産、天然資源、適切な新技術、マイクロファイナンスを含む金融サービスに加え、経済的資源についても平等な権利を持つことができるように確保する。</a:t>
                      </a:r>
                      <a:endParaRPr lang="ja-JP" altLang="en-US" sz="1600" b="0" i="0" u="none" strike="noStrike" dirty="0">
                        <a:solidFill>
                          <a:srgbClr val="070B0C"/>
                        </a:solidFill>
                        <a:effectLst/>
                        <a:latin typeface="Roboto"/>
                      </a:endParaRPr>
                    </a:p>
                  </a:txBody>
                  <a:tcPr marL="25716" marR="1429" marT="1429" marB="0" anchor="ctr"/>
                </a:tc>
              </a:tr>
              <a:tr h="955426">
                <a:tc>
                  <a:txBody>
                    <a:bodyPr/>
                    <a:lstStyle/>
                    <a:p>
                      <a:pPr algn="l" fontAlgn="ctr"/>
                      <a:r>
                        <a:rPr lang="en-US" altLang="ja-JP" sz="1600" u="none" strike="noStrike" dirty="0">
                          <a:effectLst/>
                        </a:rPr>
                        <a:t>1.5</a:t>
                      </a:r>
                      <a:r>
                        <a:rPr lang="ja-JP" altLang="en-US" sz="1600" u="none" strike="noStrike" dirty="0">
                          <a:effectLst/>
                        </a:rPr>
                        <a:t>　</a:t>
                      </a:r>
                      <a:r>
                        <a:rPr lang="en-US" altLang="ja-JP" sz="1600" u="none" strike="noStrike" dirty="0">
                          <a:effectLst/>
                        </a:rPr>
                        <a:t>2030</a:t>
                      </a:r>
                      <a:r>
                        <a:rPr lang="ja-JP" altLang="en-US" sz="1600" u="none" strike="noStrike" dirty="0">
                          <a:effectLst/>
                        </a:rPr>
                        <a:t>年までに、貧困層や脆弱な状況にある人々の強靱性（レジリエンス）を構築し、気候変動に関連する極端な気象現象やその他の経済、社会、環境的ショックや災害に暴露や脆弱性を軽減する。</a:t>
                      </a:r>
                      <a:endParaRPr lang="ja-JP" altLang="en-US" sz="1600" b="0" i="0" u="none" strike="noStrike" dirty="0">
                        <a:solidFill>
                          <a:srgbClr val="070B0C"/>
                        </a:solidFill>
                        <a:effectLst/>
                        <a:latin typeface="Roboto"/>
                      </a:endParaRPr>
                    </a:p>
                  </a:txBody>
                  <a:tcPr marL="25716" marR="1429" marT="1429" marB="0" anchor="ctr"/>
                </a:tc>
              </a:tr>
              <a:tr h="955426">
                <a:tc>
                  <a:txBody>
                    <a:bodyPr/>
                    <a:lstStyle/>
                    <a:p>
                      <a:pPr algn="l" fontAlgn="ctr"/>
                      <a:r>
                        <a:rPr lang="en-US" altLang="ja-JP" sz="1600" u="none" strike="noStrike" dirty="0">
                          <a:effectLst/>
                        </a:rPr>
                        <a:t>1.a</a:t>
                      </a:r>
                      <a:r>
                        <a:rPr lang="ja-JP" altLang="en-US" sz="1600" u="none" strike="noStrike" dirty="0">
                          <a:effectLst/>
                        </a:rPr>
                        <a:t>　あらゆる次元での貧困を終わらせるための計画や政策を実施するべく、後発開発途上国をはじめとする開発途上国に対して適切かつ予測可能な手段を講じるため、開発協力の強化などを通じて、さまざまな供給源からの相当量の資源の動員を確保する。</a:t>
                      </a:r>
                      <a:endParaRPr lang="ja-JP" altLang="en-US" sz="1600" b="0" i="0" u="none" strike="noStrike" dirty="0">
                        <a:solidFill>
                          <a:srgbClr val="070B0C"/>
                        </a:solidFill>
                        <a:effectLst/>
                        <a:latin typeface="Roboto"/>
                      </a:endParaRPr>
                    </a:p>
                  </a:txBody>
                  <a:tcPr marL="25716" marR="1429" marT="1429" marB="0" anchor="ctr"/>
                </a:tc>
              </a:tr>
              <a:tr h="825403">
                <a:tc>
                  <a:txBody>
                    <a:bodyPr/>
                    <a:lstStyle/>
                    <a:p>
                      <a:pPr algn="l" fontAlgn="ctr"/>
                      <a:r>
                        <a:rPr lang="en-US" altLang="ja-JP" sz="1600" u="none" strike="noStrike" dirty="0">
                          <a:effectLst/>
                        </a:rPr>
                        <a:t>1.b</a:t>
                      </a:r>
                      <a:r>
                        <a:rPr lang="ja-JP" altLang="en-US" sz="1600" u="none" strike="noStrike" dirty="0">
                          <a:effectLst/>
                        </a:rPr>
                        <a:t>　貧困撲滅のための行動への投資拡大を支援するため、国、地域及び国際レベルで、貧困層やジェンダーに配慮した開発戦略に基づいた適正な政策的枠組みを構築する。</a:t>
                      </a:r>
                      <a:endParaRPr lang="ja-JP" altLang="en-US" sz="1600" b="0" i="0" u="none" strike="noStrike" dirty="0">
                        <a:solidFill>
                          <a:srgbClr val="070B0C"/>
                        </a:solidFill>
                        <a:effectLst/>
                        <a:latin typeface="Roboto"/>
                      </a:endParaRPr>
                    </a:p>
                  </a:txBody>
                  <a:tcPr marL="25716" marR="1429" marT="1429" marB="0" anchor="ctr"/>
                </a:tc>
              </a:tr>
            </a:tbl>
          </a:graphicData>
        </a:graphic>
      </p:graphicFrame>
    </p:spTree>
    <p:extLst>
      <p:ext uri="{BB962C8B-B14F-4D97-AF65-F5344CB8AC3E}">
        <p14:creationId xmlns:p14="http://schemas.microsoft.com/office/powerpoint/2010/main" val="13660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360040"/>
          </a:xfrm>
        </p:spPr>
        <p:txBody>
          <a:bodyPr>
            <a:normAutofit fontScale="92500" lnSpcReduction="10000"/>
          </a:bodyPr>
          <a:lstStyle/>
          <a:p>
            <a:r>
              <a:rPr lang="ja-JP" altLang="en-US" dirty="0"/>
              <a:t>目標</a:t>
            </a:r>
            <a:r>
              <a:rPr lang="en-US" altLang="ja-JP" dirty="0"/>
              <a:t>1</a:t>
            </a:r>
            <a:r>
              <a:rPr lang="ja-JP" altLang="en-US" dirty="0"/>
              <a:t>：あらゆる場所で、あらゆる形態の貧困</a:t>
            </a:r>
            <a:r>
              <a:rPr lang="ja-JP" altLang="en-US" dirty="0" smtClean="0"/>
              <a:t>に終止符を</a:t>
            </a:r>
            <a:r>
              <a:rPr lang="ja-JP" altLang="en-US" dirty="0"/>
              <a:t>打つ</a:t>
            </a:r>
          </a:p>
          <a:p>
            <a:endParaRPr kumimoji="1" lang="ja-JP" altLang="en-US" dirty="0"/>
          </a:p>
        </p:txBody>
      </p:sp>
      <p:pic>
        <p:nvPicPr>
          <p:cNvPr id="5"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340768"/>
            <a:ext cx="1707905" cy="1654999"/>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1343063809"/>
              </p:ext>
            </p:extLst>
          </p:nvPr>
        </p:nvGraphicFramePr>
        <p:xfrm>
          <a:off x="1907704" y="1124744"/>
          <a:ext cx="7128792" cy="5570582"/>
        </p:xfrm>
        <a:graphic>
          <a:graphicData uri="http://schemas.openxmlformats.org/drawingml/2006/table">
            <a:tbl>
              <a:tblPr>
                <a:tableStyleId>{616DA210-FB5B-4158-B5E0-FEB733F419BA}</a:tableStyleId>
              </a:tblPr>
              <a:tblGrid>
                <a:gridCol w="7128792"/>
              </a:tblGrid>
              <a:tr h="445422">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r h="603361">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r h="674218">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r h="1111326">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r h="955426">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r h="955426">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r h="825403">
                <a:tc>
                  <a:txBody>
                    <a:bodyPr/>
                    <a:lstStyle/>
                    <a:p>
                      <a:pPr algn="l" fontAlgn="ctr"/>
                      <a:endParaRPr lang="ja-JP" altLang="en-US" sz="1600" b="0" i="0" u="none" strike="noStrike" dirty="0">
                        <a:solidFill>
                          <a:srgbClr val="070B0C"/>
                        </a:solidFill>
                        <a:effectLst/>
                        <a:latin typeface="Roboto"/>
                      </a:endParaRPr>
                    </a:p>
                  </a:txBody>
                  <a:tcPr marL="25716" marR="1429" marT="1429" marB="0" anchor="ctr"/>
                </a:tc>
              </a:tr>
            </a:tbl>
          </a:graphicData>
        </a:graphic>
      </p:graphicFrame>
      <p:pic>
        <p:nvPicPr>
          <p:cNvPr id="6" name="Picture 2" descr="C:\Users\Test\Desktop\1_business_card_png\front_sid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545647"/>
            <a:ext cx="1462439" cy="112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51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2</a:t>
            </a: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p>
          <a:p>
            <a:endParaRPr kumimoji="1" lang="ja-JP" altLang="en-US" dirty="0"/>
          </a:p>
        </p:txBody>
      </p:sp>
      <p:sp>
        <p:nvSpPr>
          <p:cNvPr id="4" name="Shape 190"/>
          <p:cNvSpPr txBox="1">
            <a:spLocks/>
          </p:cNvSpPr>
          <p:nvPr/>
        </p:nvSpPr>
        <p:spPr>
          <a:xfrm>
            <a:off x="444639" y="1499597"/>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just">
              <a:buSzPct val="25000"/>
            </a:pPr>
            <a:r>
              <a:rPr lang="ja-JP" altLang="en-US" sz="2400" dirty="0" smtClean="0">
                <a:latin typeface="Arial" panose="020B0604020202020204" pitchFamily="34" charset="0"/>
                <a:ea typeface="ＭＳ Ｐゴシック" panose="020B0600070205080204" pitchFamily="50" charset="-128"/>
                <a:cs typeface="Arial" panose="020B0604020202020204" pitchFamily="34" charset="0"/>
              </a:rPr>
              <a:t>目標</a:t>
            </a: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2</a:t>
            </a:r>
            <a:r>
              <a:rPr lang="ja-JP" altLang="en-US" sz="2400" dirty="0" smtClean="0">
                <a:latin typeface="Arial" panose="020B0604020202020204" pitchFamily="34" charset="0"/>
                <a:ea typeface="ＭＳ Ｐゴシック" panose="020B0600070205080204" pitchFamily="50" charset="-128"/>
                <a:cs typeface="Arial" panose="020B0604020202020204" pitchFamily="34" charset="0"/>
              </a:rPr>
              <a:t>：飢餓に終止符を打ち、食料の安定確保と栄養状態の改 </a:t>
            </a: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
            </a:r>
            <a:b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b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           </a:t>
            </a:r>
            <a:r>
              <a:rPr lang="ja-JP" altLang="en-US" sz="2400" dirty="0" smtClean="0">
                <a:latin typeface="Arial" panose="020B0604020202020204" pitchFamily="34" charset="0"/>
                <a:ea typeface="ＭＳ Ｐゴシック" panose="020B0600070205080204" pitchFamily="50" charset="-128"/>
                <a:cs typeface="Arial" panose="020B0604020202020204" pitchFamily="34" charset="0"/>
              </a:rPr>
              <a:t>善を達成するとともに、持続可能な農業を推進する</a:t>
            </a:r>
            <a:endParaRPr lang="en-US" sz="24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99" y="1486310"/>
            <a:ext cx="1134557" cy="1125839"/>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32940120"/>
              </p:ext>
            </p:extLst>
          </p:nvPr>
        </p:nvGraphicFramePr>
        <p:xfrm>
          <a:off x="1403648" y="1382838"/>
          <a:ext cx="7632848" cy="5540346"/>
        </p:xfrm>
        <a:graphic>
          <a:graphicData uri="http://schemas.openxmlformats.org/drawingml/2006/table">
            <a:tbl>
              <a:tblPr>
                <a:tableStyleId>{616DA210-FB5B-4158-B5E0-FEB733F419BA}</a:tableStyleId>
              </a:tblPr>
              <a:tblGrid>
                <a:gridCol w="7632848"/>
              </a:tblGrid>
              <a:tr h="563289">
                <a:tc>
                  <a:txBody>
                    <a:bodyPr/>
                    <a:lstStyle/>
                    <a:p>
                      <a:pPr algn="l" fontAlgn="ctr"/>
                      <a:r>
                        <a:rPr lang="en-US" altLang="ja-JP" sz="1400" u="none" strike="noStrike" dirty="0">
                          <a:effectLst/>
                        </a:rPr>
                        <a:t>2.1</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年までに、飢餓を撲滅し、すべての人々、特に貧困層及び幼児を含む脆弱な立場にある人々が一年中安全かつ栄養のある食料を十分得られるようにする。</a:t>
                      </a:r>
                      <a:endParaRPr lang="ja-JP" altLang="en-US" sz="1400" b="0" i="0" u="none" strike="noStrike" dirty="0">
                        <a:solidFill>
                          <a:srgbClr val="070B0C"/>
                        </a:solidFill>
                        <a:effectLst/>
                        <a:latin typeface="Roboto"/>
                      </a:endParaRPr>
                    </a:p>
                  </a:txBody>
                  <a:tcPr marL="16251" marR="903" marT="903" marB="0" anchor="ctr"/>
                </a:tc>
              </a:tr>
              <a:tr h="630233">
                <a:tc>
                  <a:txBody>
                    <a:bodyPr/>
                    <a:lstStyle/>
                    <a:p>
                      <a:pPr algn="l" fontAlgn="ctr"/>
                      <a:r>
                        <a:rPr lang="en-US" altLang="ja-JP" sz="1400" u="none" strike="noStrike">
                          <a:effectLst/>
                        </a:rPr>
                        <a:t>2.2</a:t>
                      </a:r>
                      <a:r>
                        <a:rPr lang="ja-JP" altLang="en-US" sz="1400" u="none" strike="noStrike">
                          <a:effectLst/>
                        </a:rPr>
                        <a:t>　</a:t>
                      </a:r>
                      <a:r>
                        <a:rPr lang="en-US" altLang="ja-JP" sz="1400" u="none" strike="noStrike">
                          <a:effectLst/>
                        </a:rPr>
                        <a:t>5 </a:t>
                      </a:r>
                      <a:r>
                        <a:rPr lang="ja-JP" altLang="en-US" sz="1400" u="none" strike="noStrike">
                          <a:effectLst/>
                        </a:rPr>
                        <a:t>歳未満の子どもの発育阻害や消耗性疾患について国際的に合意されたターゲットを</a:t>
                      </a:r>
                      <a:r>
                        <a:rPr lang="en-US" altLang="ja-JP" sz="1400" u="none" strike="noStrike">
                          <a:effectLst/>
                        </a:rPr>
                        <a:t>2025</a:t>
                      </a:r>
                      <a:r>
                        <a:rPr lang="ja-JP" altLang="en-US" sz="1400" u="none" strike="noStrike">
                          <a:effectLst/>
                        </a:rPr>
                        <a:t>年までに達成するなど、</a:t>
                      </a:r>
                      <a:r>
                        <a:rPr lang="en-US" altLang="ja-JP" sz="1400" u="none" strike="noStrike">
                          <a:effectLst/>
                        </a:rPr>
                        <a:t>2030</a:t>
                      </a:r>
                      <a:r>
                        <a:rPr lang="ja-JP" altLang="en-US" sz="1400" u="none" strike="noStrike">
                          <a:effectLst/>
                        </a:rPr>
                        <a:t>年までにあらゆる形態の栄養不良を解消し、若年女子、妊婦・授乳婦及び高齢者の栄養ニーズへの対処を行う。</a:t>
                      </a:r>
                      <a:endParaRPr lang="ja-JP" altLang="en-US" sz="1400" b="0" i="0" u="none" strike="noStrike">
                        <a:solidFill>
                          <a:srgbClr val="070B0C"/>
                        </a:solidFill>
                        <a:effectLst/>
                        <a:latin typeface="Roboto"/>
                      </a:endParaRPr>
                    </a:p>
                  </a:txBody>
                  <a:tcPr marL="16251" marR="903" marT="903" marB="0" anchor="ctr"/>
                </a:tc>
              </a:tr>
              <a:tr h="763689">
                <a:tc>
                  <a:txBody>
                    <a:bodyPr/>
                    <a:lstStyle/>
                    <a:p>
                      <a:pPr algn="l" fontAlgn="ctr"/>
                      <a:r>
                        <a:rPr lang="en-US" altLang="ja-JP" sz="1400" u="none" strike="noStrike" dirty="0">
                          <a:effectLst/>
                        </a:rPr>
                        <a:t>2.3</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土地、その他の生産資源や、投入財、知識、金融サービス、市場及び高付加価値化や非農業雇用の機会への確実かつ平等なアクセスの確保などを通じて、女性、先住民、家族農家、牧畜民及び漁業者をはじめとする小規模食料生産者の農業生産性及び所得を倍増させる。</a:t>
                      </a:r>
                      <a:endParaRPr lang="ja-JP" altLang="en-US" sz="1400" b="0" i="0" u="none" strike="noStrike" dirty="0">
                        <a:solidFill>
                          <a:srgbClr val="070B0C"/>
                        </a:solidFill>
                        <a:effectLst/>
                        <a:latin typeface="Roboto"/>
                      </a:endParaRPr>
                    </a:p>
                  </a:txBody>
                  <a:tcPr marL="16251" marR="903" marT="903" marB="0" anchor="ctr"/>
                </a:tc>
              </a:tr>
              <a:tr h="763689">
                <a:tc>
                  <a:txBody>
                    <a:bodyPr/>
                    <a:lstStyle/>
                    <a:p>
                      <a:pPr algn="l" fontAlgn="ctr"/>
                      <a:r>
                        <a:rPr lang="en-US" altLang="ja-JP" sz="1400" u="none" strike="noStrike" dirty="0">
                          <a:effectLst/>
                        </a:rPr>
                        <a:t>2.4</a:t>
                      </a:r>
                      <a:r>
                        <a:rPr lang="ja-JP" altLang="en-US" sz="1400" u="none" strike="noStrike" dirty="0">
                          <a:effectLst/>
                        </a:rPr>
                        <a:t>　</a:t>
                      </a:r>
                      <a:r>
                        <a:rPr lang="en-US" altLang="ja-JP" sz="1400" u="none" strike="noStrike" dirty="0">
                          <a:effectLst/>
                        </a:rPr>
                        <a:t>2030</a:t>
                      </a:r>
                      <a:r>
                        <a:rPr lang="ja-JP" altLang="en-US" sz="1400" u="none" strike="noStrike" dirty="0">
                          <a:effectLst/>
                        </a:rPr>
                        <a:t>年までに、生産性を向上させ、生産量を増やし、生態系を維持し、気候変動や極端な気象現象、干ばつ、洪水及びその他の災害に対する適応能力を向上させ、漸進的に土地と土壌の質を改善させるような、持続可能な食料生産システムを確保し、強靭 （レジリエント）な農業を実践する。</a:t>
                      </a:r>
                      <a:endParaRPr lang="ja-JP" altLang="en-US" sz="1400" b="0" i="0" u="none" strike="noStrike" dirty="0">
                        <a:solidFill>
                          <a:srgbClr val="070B0C"/>
                        </a:solidFill>
                        <a:effectLst/>
                        <a:latin typeface="Roboto"/>
                      </a:endParaRPr>
                    </a:p>
                  </a:txBody>
                  <a:tcPr marL="16251" marR="903" marT="903" marB="0" anchor="ctr"/>
                </a:tc>
              </a:tr>
              <a:tr h="935276">
                <a:tc>
                  <a:txBody>
                    <a:bodyPr/>
                    <a:lstStyle/>
                    <a:p>
                      <a:pPr algn="l" fontAlgn="ctr"/>
                      <a:r>
                        <a:rPr lang="en-US" altLang="ja-JP" sz="1400" u="none" strike="noStrike">
                          <a:effectLst/>
                        </a:rPr>
                        <a:t>2.5</a:t>
                      </a:r>
                      <a:r>
                        <a:rPr lang="ja-JP" altLang="en-US" sz="1400" u="none" strike="noStrike">
                          <a:effectLst/>
                        </a:rPr>
                        <a:t>　</a:t>
                      </a:r>
                      <a:r>
                        <a:rPr lang="en-US" altLang="ja-JP" sz="1400" u="none" strike="noStrike">
                          <a:effectLst/>
                        </a:rPr>
                        <a:t>2020</a:t>
                      </a:r>
                      <a:r>
                        <a:rPr lang="ja-JP" altLang="en-US" sz="1400" u="none" strike="noStrike">
                          <a:effectLst/>
                        </a:rPr>
                        <a:t>年までに、国、地域及び国際レベルで適正に管理及び多様化された種子・植物バンクなども通じて、種子、栽培植物、飼育・家畜化された動物及びこれらの近縁野生種の遺伝的多様性を維持し、国際的合意に基づき、遺伝資源及びこれに関連する伝統的な知識へのアクセス及びその利用から生じる利益の公正かつ衡平な配分を促進する。</a:t>
                      </a:r>
                      <a:r>
                        <a:rPr lang="en-US" altLang="ja-JP" sz="1400" u="none" strike="noStrike">
                          <a:effectLst/>
                        </a:rPr>
                        <a:t>】</a:t>
                      </a:r>
                      <a:endParaRPr lang="en-US" altLang="ja-JP" sz="1400" b="0" i="0" u="none" strike="noStrike">
                        <a:solidFill>
                          <a:srgbClr val="070B0C"/>
                        </a:solidFill>
                        <a:effectLst/>
                        <a:latin typeface="Roboto"/>
                      </a:endParaRPr>
                    </a:p>
                  </a:txBody>
                  <a:tcPr marL="16251" marR="903" marT="903" marB="0" anchor="ctr"/>
                </a:tc>
              </a:tr>
              <a:tr h="591454">
                <a:tc>
                  <a:txBody>
                    <a:bodyPr/>
                    <a:lstStyle/>
                    <a:p>
                      <a:pPr algn="l" fontAlgn="ctr"/>
                      <a:r>
                        <a:rPr lang="en-US" altLang="ja-JP" sz="1400" u="none" strike="noStrike">
                          <a:effectLst/>
                        </a:rPr>
                        <a:t>2.a</a:t>
                      </a:r>
                      <a:r>
                        <a:rPr lang="ja-JP" altLang="en-US" sz="1400" u="none" strike="noStrike">
                          <a:effectLst/>
                        </a:rPr>
                        <a:t>　開発途上国、特に後発開発途上国における農業生産能力向上のために、国際協力の強化などを通じて、農村インフラ、農業研究・普及サービス、技術開発及び植物・家畜のジーン・バンクへの投資の拡大を図る。</a:t>
                      </a:r>
                      <a:endParaRPr lang="ja-JP" altLang="en-US" sz="1400" b="0" i="0" u="none" strike="noStrike">
                        <a:solidFill>
                          <a:srgbClr val="070B0C"/>
                        </a:solidFill>
                        <a:effectLst/>
                        <a:latin typeface="Roboto"/>
                      </a:endParaRPr>
                    </a:p>
                  </a:txBody>
                  <a:tcPr marL="16251" marR="903" marT="903" marB="0" anchor="ctr"/>
                </a:tc>
              </a:tr>
              <a:tr h="591454">
                <a:tc>
                  <a:txBody>
                    <a:bodyPr/>
                    <a:lstStyle/>
                    <a:p>
                      <a:pPr algn="l" fontAlgn="ctr"/>
                      <a:r>
                        <a:rPr lang="en-US" altLang="ja-JP" sz="1400" u="none" strike="noStrike">
                          <a:effectLst/>
                        </a:rPr>
                        <a:t>2.b</a:t>
                      </a:r>
                      <a:r>
                        <a:rPr lang="ja-JP" altLang="en-US" sz="1400" u="none" strike="noStrike">
                          <a:effectLst/>
                        </a:rPr>
                        <a:t>　ドーハ開発ラウンドの決議に従い、すべての形態の農産物輸出補助金及び同等の効果を持つすべての輸出措置の並行的撤廃などを通じて、世界の農産物市場における貿易制限や歪みを是正及び防止する。</a:t>
                      </a:r>
                      <a:endParaRPr lang="ja-JP" altLang="en-US" sz="1400" b="0" i="0" u="none" strike="noStrike">
                        <a:solidFill>
                          <a:srgbClr val="070B0C"/>
                        </a:solidFill>
                        <a:effectLst/>
                        <a:latin typeface="Roboto"/>
                      </a:endParaRPr>
                    </a:p>
                  </a:txBody>
                  <a:tcPr marL="16251" marR="903" marT="903" marB="0" anchor="ctr"/>
                </a:tc>
              </a:tr>
              <a:tr h="591454">
                <a:tc>
                  <a:txBody>
                    <a:bodyPr/>
                    <a:lstStyle/>
                    <a:p>
                      <a:pPr algn="l" fontAlgn="ctr"/>
                      <a:r>
                        <a:rPr lang="en-US" altLang="ja-JP" sz="1400" u="none" strike="noStrike" dirty="0">
                          <a:effectLst/>
                        </a:rPr>
                        <a:t>2.c</a:t>
                      </a:r>
                      <a:r>
                        <a:rPr lang="ja-JP" altLang="en-US" sz="1400" u="none" strike="noStrike" dirty="0">
                          <a:effectLst/>
                        </a:rPr>
                        <a:t>　食料価格の極端な変動に歯止めをかけるため、食料市場及びデリバティブ市場の適正な機能を確保するための措置を講じ、食料備蓄などの市場情報への適時のアクセスを容易にする。</a:t>
                      </a:r>
                      <a:endParaRPr lang="ja-JP" altLang="en-US" sz="1400" b="0" i="0" u="none" strike="noStrike" dirty="0">
                        <a:solidFill>
                          <a:srgbClr val="070B0C"/>
                        </a:solidFill>
                        <a:effectLst/>
                        <a:latin typeface="Roboto"/>
                      </a:endParaRPr>
                    </a:p>
                  </a:txBody>
                  <a:tcPr marL="16251" marR="903" marT="903" marB="0" anchor="ctr"/>
                </a:tc>
              </a:tr>
            </a:tbl>
          </a:graphicData>
        </a:graphic>
      </p:graphicFrame>
    </p:spTree>
    <p:extLst>
      <p:ext uri="{BB962C8B-B14F-4D97-AF65-F5344CB8AC3E}">
        <p14:creationId xmlns:p14="http://schemas.microsoft.com/office/powerpoint/2010/main" val="411612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t>目標</a:t>
            </a:r>
            <a:r>
              <a:rPr lang="en-US" altLang="ja-JP" dirty="0"/>
              <a:t>2</a:t>
            </a:r>
            <a:r>
              <a:rPr lang="ja-JP" altLang="en-US" dirty="0"/>
              <a:t>：飢餓に終止符を打ち、食料の安定確保と栄養状態の</a:t>
            </a:r>
            <a:r>
              <a:rPr lang="ja-JP" altLang="en-US" dirty="0" smtClean="0"/>
              <a:t>改善</a:t>
            </a:r>
            <a:r>
              <a:rPr lang="ja-JP" altLang="en-US" dirty="0"/>
              <a:t>を達成するとともに、持続可能な農業を推進する</a:t>
            </a:r>
          </a:p>
          <a:p>
            <a:endParaRPr kumimoji="1" lang="ja-JP" altLang="en-US" dirty="0"/>
          </a:p>
        </p:txBody>
      </p:sp>
      <p:sp>
        <p:nvSpPr>
          <p:cNvPr id="4" name="Shape 190"/>
          <p:cNvSpPr txBox="1">
            <a:spLocks/>
          </p:cNvSpPr>
          <p:nvPr/>
        </p:nvSpPr>
        <p:spPr>
          <a:xfrm>
            <a:off x="444639" y="1499597"/>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kumimoji="1" sz="2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algn="just">
              <a:buSzPct val="25000"/>
            </a:pPr>
            <a:r>
              <a:rPr lang="ja-JP" altLang="en-US" sz="2400" dirty="0" smtClean="0">
                <a:latin typeface="Arial" panose="020B0604020202020204" pitchFamily="34" charset="0"/>
                <a:ea typeface="ＭＳ Ｐゴシック" panose="020B0600070205080204" pitchFamily="50" charset="-128"/>
                <a:cs typeface="Arial" panose="020B0604020202020204" pitchFamily="34" charset="0"/>
              </a:rPr>
              <a:t>目標</a:t>
            </a: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2</a:t>
            </a:r>
            <a:r>
              <a:rPr lang="ja-JP" altLang="en-US" sz="2400" dirty="0" smtClean="0">
                <a:latin typeface="Arial" panose="020B0604020202020204" pitchFamily="34" charset="0"/>
                <a:ea typeface="ＭＳ Ｐゴシック" panose="020B0600070205080204" pitchFamily="50" charset="-128"/>
                <a:cs typeface="Arial" panose="020B0604020202020204" pitchFamily="34" charset="0"/>
              </a:rPr>
              <a:t>：飢餓に終止符を打ち、食料の安定確保と栄養状態の改 </a:t>
            </a: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
            </a:r>
            <a:b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b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           </a:t>
            </a:r>
            <a:r>
              <a:rPr lang="ja-JP" altLang="en-US" sz="2400" dirty="0" smtClean="0">
                <a:latin typeface="Arial" panose="020B0604020202020204" pitchFamily="34" charset="0"/>
                <a:ea typeface="ＭＳ Ｐゴシック" panose="020B0600070205080204" pitchFamily="50" charset="-128"/>
                <a:cs typeface="Arial" panose="020B0604020202020204" pitchFamily="34" charset="0"/>
              </a:rPr>
              <a:t>善を達成するとともに、持続可能な農業を推進する</a:t>
            </a:r>
            <a:endParaRPr lang="en-US" sz="2400"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5"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99" y="1486310"/>
            <a:ext cx="1134557" cy="1125839"/>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60782304"/>
              </p:ext>
            </p:extLst>
          </p:nvPr>
        </p:nvGraphicFramePr>
        <p:xfrm>
          <a:off x="1403648" y="1382838"/>
          <a:ext cx="7632848" cy="5430538"/>
        </p:xfrm>
        <a:graphic>
          <a:graphicData uri="http://schemas.openxmlformats.org/drawingml/2006/table">
            <a:tbl>
              <a:tblPr>
                <a:tableStyleId>{616DA210-FB5B-4158-B5E0-FEB733F419BA}</a:tableStyleId>
              </a:tblPr>
              <a:tblGrid>
                <a:gridCol w="7632848"/>
              </a:tblGrid>
              <a:tr h="563289">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r h="630233">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r h="763689">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r h="763689">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r h="935276">
                <a:tc>
                  <a:txBody>
                    <a:bodyPr/>
                    <a:lstStyle/>
                    <a:p>
                      <a:pPr algn="l" fontAlgn="ctr"/>
                      <a:endParaRPr lang="en-US" altLang="ja-JP" sz="1400" b="0" i="0" u="none" strike="noStrike" dirty="0">
                        <a:solidFill>
                          <a:srgbClr val="070B0C"/>
                        </a:solidFill>
                        <a:effectLst/>
                        <a:latin typeface="Roboto"/>
                      </a:endParaRPr>
                    </a:p>
                  </a:txBody>
                  <a:tcPr marL="16251" marR="903" marT="903" marB="0" anchor="ctr"/>
                </a:tc>
              </a:tr>
              <a:tr h="591454">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r h="591454">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r h="591454">
                <a:tc>
                  <a:txBody>
                    <a:bodyPr/>
                    <a:lstStyle/>
                    <a:p>
                      <a:pPr algn="l" fontAlgn="ctr"/>
                      <a:endParaRPr lang="ja-JP" altLang="en-US" sz="1400" b="0" i="0" u="none" strike="noStrike" dirty="0">
                        <a:solidFill>
                          <a:srgbClr val="070B0C"/>
                        </a:solidFill>
                        <a:effectLst/>
                        <a:latin typeface="Roboto"/>
                      </a:endParaRPr>
                    </a:p>
                  </a:txBody>
                  <a:tcPr marL="16251" marR="903" marT="903" marB="0" anchor="ctr"/>
                </a:tc>
              </a:tr>
            </a:tbl>
          </a:graphicData>
        </a:graphic>
      </p:graphicFrame>
      <p:pic>
        <p:nvPicPr>
          <p:cNvPr id="9" name="Picture 2" descr="C:\Users\Test\Desktop\1_business_card_png\front_sid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73857"/>
            <a:ext cx="998865" cy="76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42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800" dirty="0"/>
              <a:t>目標</a:t>
            </a:r>
            <a:r>
              <a:rPr lang="en-US" altLang="ja-JP" sz="1800" dirty="0"/>
              <a:t>3</a:t>
            </a:r>
            <a:r>
              <a:rPr lang="ja-JP" altLang="en-US" sz="1800" dirty="0"/>
              <a:t>：あらゆる年齢のすべての人々の健康的な</a:t>
            </a:r>
            <a:r>
              <a:rPr lang="ja-JP" altLang="en-US" sz="1800" dirty="0" smtClean="0"/>
              <a:t>生活を</a:t>
            </a:r>
            <a:r>
              <a:rPr lang="ja-JP" altLang="en-US" sz="1800" dirty="0"/>
              <a:t>確保し、福祉を推進する</a:t>
            </a:r>
            <a:endParaRPr lang="en-US" altLang="ja-JP" sz="1800" dirty="0">
              <a:solidFill>
                <a:schemeClr val="dk1"/>
              </a:solidFill>
              <a:sym typeface="Calibri"/>
            </a:endParaRPr>
          </a:p>
          <a:p>
            <a:endParaRPr kumimoji="1" lang="ja-JP" altLang="en-US" sz="18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268760"/>
            <a:ext cx="1211309" cy="1192692"/>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357660355"/>
              </p:ext>
            </p:extLst>
          </p:nvPr>
        </p:nvGraphicFramePr>
        <p:xfrm>
          <a:off x="1475656" y="1235631"/>
          <a:ext cx="7416824" cy="5433732"/>
        </p:xfrm>
        <a:graphic>
          <a:graphicData uri="http://schemas.openxmlformats.org/drawingml/2006/table">
            <a:tbl>
              <a:tblPr>
                <a:tableStyleId>{616DA210-FB5B-4158-B5E0-FEB733F419BA}</a:tableStyleId>
              </a:tblPr>
              <a:tblGrid>
                <a:gridCol w="7416824"/>
              </a:tblGrid>
              <a:tr h="357509">
                <a:tc>
                  <a:txBody>
                    <a:bodyPr/>
                    <a:lstStyle/>
                    <a:p>
                      <a:pPr algn="l" fontAlgn="ctr"/>
                      <a:r>
                        <a:rPr lang="en-US" altLang="ja-JP" sz="1200" u="none" strike="noStrike">
                          <a:effectLst/>
                        </a:rPr>
                        <a:t>3.1</a:t>
                      </a:r>
                      <a:r>
                        <a:rPr lang="ja-JP" altLang="en-US" sz="1200" u="none" strike="noStrike">
                          <a:effectLst/>
                        </a:rPr>
                        <a:t>　</a:t>
                      </a:r>
                      <a:r>
                        <a:rPr lang="en-US" altLang="ja-JP" sz="1200" u="none" strike="noStrike">
                          <a:effectLst/>
                        </a:rPr>
                        <a:t>2030</a:t>
                      </a:r>
                      <a:r>
                        <a:rPr lang="ja-JP" altLang="en-US" sz="1200" u="none" strike="noStrike">
                          <a:effectLst/>
                        </a:rPr>
                        <a:t>年までに、世界の妊産婦の死亡率を出生</a:t>
                      </a:r>
                      <a:r>
                        <a:rPr lang="en-US" altLang="ja-JP" sz="1200" u="none" strike="noStrike">
                          <a:effectLst/>
                        </a:rPr>
                        <a:t>10</a:t>
                      </a:r>
                      <a:r>
                        <a:rPr lang="ja-JP" altLang="en-US" sz="1200" u="none" strike="noStrike">
                          <a:effectLst/>
                        </a:rPr>
                        <a:t>万人当たり</a:t>
                      </a:r>
                      <a:r>
                        <a:rPr lang="en-US" altLang="ja-JP" sz="1200" u="none" strike="noStrike">
                          <a:effectLst/>
                        </a:rPr>
                        <a:t>70</a:t>
                      </a:r>
                      <a:r>
                        <a:rPr lang="ja-JP" altLang="en-US" sz="1200" u="none" strike="noStrike">
                          <a:effectLst/>
                        </a:rPr>
                        <a:t>人未満に削減する。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3.2</a:t>
                      </a:r>
                      <a:r>
                        <a:rPr lang="ja-JP" altLang="en-US" sz="1200" u="none" strike="noStrike">
                          <a:effectLst/>
                        </a:rPr>
                        <a:t>　すべての国が新生児死亡率を少なくとも出生</a:t>
                      </a:r>
                      <a:r>
                        <a:rPr lang="en-US" altLang="ja-JP" sz="1200" u="none" strike="noStrike">
                          <a:effectLst/>
                        </a:rPr>
                        <a:t>1,000</a:t>
                      </a:r>
                      <a:r>
                        <a:rPr lang="ja-JP" altLang="en-US" sz="1200" u="none" strike="noStrike">
                          <a:effectLst/>
                        </a:rPr>
                        <a:t>件中</a:t>
                      </a:r>
                      <a:r>
                        <a:rPr lang="en-US" altLang="ja-JP" sz="1200" u="none" strike="noStrike">
                          <a:effectLst/>
                        </a:rPr>
                        <a:t>12</a:t>
                      </a:r>
                      <a:r>
                        <a:rPr lang="ja-JP" altLang="en-US" sz="1200" u="none" strike="noStrike">
                          <a:effectLst/>
                        </a:rPr>
                        <a:t>件以下まで減らし、</a:t>
                      </a:r>
                      <a:r>
                        <a:rPr lang="en-US" altLang="ja-JP" sz="1200" u="none" strike="noStrike">
                          <a:effectLst/>
                        </a:rPr>
                        <a:t>5</a:t>
                      </a:r>
                      <a:r>
                        <a:rPr lang="ja-JP" altLang="en-US" sz="1200" u="none" strike="noStrike">
                          <a:effectLst/>
                        </a:rPr>
                        <a:t>歳以下死亡率を少なくとも出生</a:t>
                      </a:r>
                      <a:r>
                        <a:rPr lang="en-US" altLang="ja-JP" sz="1200" u="none" strike="noStrike">
                          <a:effectLst/>
                        </a:rPr>
                        <a:t>1,000</a:t>
                      </a:r>
                      <a:r>
                        <a:rPr lang="ja-JP" altLang="en-US" sz="1200" u="none" strike="noStrike">
                          <a:effectLst/>
                        </a:rPr>
                        <a:t>件中</a:t>
                      </a:r>
                      <a:r>
                        <a:rPr lang="en-US" altLang="ja-JP" sz="1200" u="none" strike="noStrike">
                          <a:effectLst/>
                        </a:rPr>
                        <a:t>25</a:t>
                      </a:r>
                      <a:r>
                        <a:rPr lang="ja-JP" altLang="en-US" sz="1200" u="none" strike="noStrike">
                          <a:effectLst/>
                        </a:rPr>
                        <a:t>件以下まで減らすことを目指し、</a:t>
                      </a:r>
                      <a:r>
                        <a:rPr lang="en-US" altLang="ja-JP" sz="1200" u="none" strike="noStrike">
                          <a:effectLst/>
                        </a:rPr>
                        <a:t>2030</a:t>
                      </a:r>
                      <a:r>
                        <a:rPr lang="ja-JP" altLang="en-US" sz="1200" u="none" strike="noStrike">
                          <a:effectLst/>
                        </a:rPr>
                        <a:t>年までに、新生児及び</a:t>
                      </a:r>
                      <a:r>
                        <a:rPr lang="en-US" altLang="ja-JP" sz="1200" u="none" strike="noStrike">
                          <a:effectLst/>
                        </a:rPr>
                        <a:t>5</a:t>
                      </a:r>
                      <a:r>
                        <a:rPr lang="ja-JP" altLang="en-US" sz="1200" u="none" strike="noStrike">
                          <a:effectLst/>
                        </a:rPr>
                        <a:t>歳未満児の予防可能な死亡を根絶する。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3.3</a:t>
                      </a:r>
                      <a:r>
                        <a:rPr lang="ja-JP" altLang="en-US" sz="1200" u="none" strike="noStrike">
                          <a:effectLst/>
                        </a:rPr>
                        <a:t>　</a:t>
                      </a:r>
                      <a:r>
                        <a:rPr lang="en-US" altLang="ja-JP" sz="1200" u="none" strike="noStrike">
                          <a:effectLst/>
                        </a:rPr>
                        <a:t>2030</a:t>
                      </a:r>
                      <a:r>
                        <a:rPr lang="ja-JP" altLang="en-US" sz="1200" u="none" strike="noStrike">
                          <a:effectLst/>
                        </a:rPr>
                        <a:t>年までに、エイズ、結核、マラリア及び顧みられない熱帯病といった伝染病を根絶するとともに肝炎、水系感染症及びその他の感染症に対処する。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3.4</a:t>
                      </a:r>
                      <a:r>
                        <a:rPr lang="ja-JP" altLang="en-US" sz="1200" u="none" strike="noStrike">
                          <a:effectLst/>
                        </a:rPr>
                        <a:t>　</a:t>
                      </a:r>
                      <a:r>
                        <a:rPr lang="en-US" altLang="ja-JP" sz="1200" u="none" strike="noStrike">
                          <a:effectLst/>
                        </a:rPr>
                        <a:t>2030</a:t>
                      </a:r>
                      <a:r>
                        <a:rPr lang="ja-JP" altLang="en-US" sz="1200" u="none" strike="noStrike">
                          <a:effectLst/>
                        </a:rPr>
                        <a:t>年までに、非感染性疾患による若年死亡率を、予防や治療を通じて</a:t>
                      </a:r>
                      <a:r>
                        <a:rPr lang="en-US" altLang="ja-JP" sz="1200" u="none" strike="noStrike">
                          <a:effectLst/>
                        </a:rPr>
                        <a:t>3</a:t>
                      </a:r>
                      <a:r>
                        <a:rPr lang="ja-JP" altLang="en-US" sz="1200" u="none" strike="noStrike">
                          <a:effectLst/>
                        </a:rPr>
                        <a:t>分の</a:t>
                      </a:r>
                      <a:r>
                        <a:rPr lang="en-US" altLang="ja-JP" sz="1200" u="none" strike="noStrike">
                          <a:effectLst/>
                        </a:rPr>
                        <a:t>1</a:t>
                      </a:r>
                      <a:r>
                        <a:rPr lang="ja-JP" altLang="en-US" sz="1200" u="none" strike="noStrike">
                          <a:effectLst/>
                        </a:rPr>
                        <a:t>減少させ、精神保健及び福祉を促進する。</a:t>
                      </a:r>
                      <a:endParaRPr lang="ja-JP" altLang="en-US" sz="1200" b="0" i="0" u="none" strike="noStrike">
                        <a:solidFill>
                          <a:srgbClr val="070B0C"/>
                        </a:solidFill>
                        <a:effectLst/>
                        <a:latin typeface="Roboto"/>
                      </a:endParaRPr>
                    </a:p>
                  </a:txBody>
                  <a:tcPr marL="11555" marR="642" marT="642" marB="0" anchor="ctr"/>
                </a:tc>
              </a:tr>
              <a:tr h="375384">
                <a:tc>
                  <a:txBody>
                    <a:bodyPr/>
                    <a:lstStyle/>
                    <a:p>
                      <a:pPr algn="l" fontAlgn="ctr"/>
                      <a:r>
                        <a:rPr lang="en-US" altLang="ja-JP" sz="1200" u="none" strike="noStrike">
                          <a:effectLst/>
                        </a:rPr>
                        <a:t>3.5</a:t>
                      </a:r>
                      <a:r>
                        <a:rPr lang="ja-JP" altLang="en-US" sz="1200" u="none" strike="noStrike">
                          <a:effectLst/>
                        </a:rPr>
                        <a:t>　薬物乱用やアルコールの有害な摂取を含む、物質乱用の防止・治療を強化する。</a:t>
                      </a:r>
                      <a:endParaRPr lang="ja-JP" altLang="en-US" sz="1200" b="0" i="0" u="none" strike="noStrike">
                        <a:solidFill>
                          <a:srgbClr val="070B0C"/>
                        </a:solidFill>
                        <a:effectLst/>
                        <a:latin typeface="Roboto"/>
                      </a:endParaRPr>
                    </a:p>
                  </a:txBody>
                  <a:tcPr marL="11555" marR="642" marT="642" marB="0" anchor="ctr"/>
                </a:tc>
              </a:tr>
              <a:tr h="375384">
                <a:tc>
                  <a:txBody>
                    <a:bodyPr/>
                    <a:lstStyle/>
                    <a:p>
                      <a:pPr algn="l" fontAlgn="ctr"/>
                      <a:r>
                        <a:rPr lang="en-US" altLang="ja-JP" sz="1200" u="none" strike="noStrike">
                          <a:effectLst/>
                        </a:rPr>
                        <a:t>3.6</a:t>
                      </a:r>
                      <a:r>
                        <a:rPr lang="ja-JP" altLang="en-US" sz="1200" u="none" strike="noStrike">
                          <a:effectLst/>
                        </a:rPr>
                        <a:t>　</a:t>
                      </a:r>
                      <a:r>
                        <a:rPr lang="en-US" altLang="ja-JP" sz="1200" u="none" strike="noStrike">
                          <a:effectLst/>
                        </a:rPr>
                        <a:t>2020</a:t>
                      </a:r>
                      <a:r>
                        <a:rPr lang="ja-JP" altLang="en-US" sz="1200" u="none" strike="noStrike">
                          <a:effectLst/>
                        </a:rPr>
                        <a:t>年までに、世界の道路交通事故による死傷者を半減させる。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3.7</a:t>
                      </a:r>
                      <a:r>
                        <a:rPr lang="ja-JP" altLang="en-US" sz="1200" u="none" strike="noStrike">
                          <a:effectLst/>
                        </a:rPr>
                        <a:t>　</a:t>
                      </a:r>
                      <a:r>
                        <a:rPr lang="en-US" altLang="ja-JP" sz="1200" u="none" strike="noStrike">
                          <a:effectLst/>
                        </a:rPr>
                        <a:t>2030</a:t>
                      </a:r>
                      <a:r>
                        <a:rPr lang="ja-JP" altLang="en-US" sz="1200" u="none" strike="noStrike">
                          <a:effectLst/>
                        </a:rPr>
                        <a:t>年までに、家族計画、情報・教育及び性と生殖に関する健康の国家戦略・計画への組み入れを含む、性と生殖に関する保健サービスをすべての人々が利用できるようにする。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3.8</a:t>
                      </a:r>
                      <a:r>
                        <a:rPr lang="ja-JP" altLang="en-US" sz="1200" u="none" strike="noStrike">
                          <a:effectLst/>
                        </a:rPr>
                        <a:t>　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lang="en-US" altLang="ja-JP" sz="1200" u="none" strike="noStrike">
                          <a:effectLst/>
                        </a:rPr>
                        <a:t>UHC</a:t>
                      </a:r>
                      <a:r>
                        <a:rPr lang="ja-JP" altLang="en-US" sz="1200" u="none" strike="noStrike">
                          <a:effectLst/>
                        </a:rPr>
                        <a:t>）を達成する。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3.9</a:t>
                      </a:r>
                      <a:r>
                        <a:rPr lang="ja-JP" altLang="en-US" sz="1200" u="none" strike="noStrike">
                          <a:effectLst/>
                        </a:rPr>
                        <a:t>　</a:t>
                      </a:r>
                      <a:r>
                        <a:rPr lang="en-US" altLang="ja-JP" sz="1200" u="none" strike="noStrike">
                          <a:effectLst/>
                        </a:rPr>
                        <a:t>2030</a:t>
                      </a:r>
                      <a:r>
                        <a:rPr lang="ja-JP" altLang="en-US" sz="1200" u="none" strike="noStrike">
                          <a:effectLst/>
                        </a:rPr>
                        <a:t>年までに、有害化学物質、ならびに大気、水質及び土壌の汚染による死亡及び疾病の件数を大幅に減少させる。</a:t>
                      </a:r>
                      <a:endParaRPr lang="ja-JP" altLang="en-US" sz="1200" b="0" i="0" u="none" strike="noStrike">
                        <a:solidFill>
                          <a:srgbClr val="070B0C"/>
                        </a:solidFill>
                        <a:effectLst/>
                        <a:latin typeface="Roboto"/>
                      </a:endParaRPr>
                    </a:p>
                  </a:txBody>
                  <a:tcPr marL="11555" marR="642" marT="642" marB="0" anchor="ctr"/>
                </a:tc>
              </a:tr>
              <a:tr h="206256">
                <a:tc>
                  <a:txBody>
                    <a:bodyPr/>
                    <a:lstStyle/>
                    <a:p>
                      <a:pPr algn="l" fontAlgn="ctr"/>
                      <a:r>
                        <a:rPr lang="en-US" altLang="ja-JP" sz="1200" u="none" strike="noStrike">
                          <a:effectLst/>
                        </a:rPr>
                        <a:t>3.a</a:t>
                      </a:r>
                      <a:r>
                        <a:rPr lang="ja-JP" altLang="en-US" sz="1200" u="none" strike="noStrike">
                          <a:effectLst/>
                        </a:rPr>
                        <a:t>　すべての国々において、たばこの規制に関する世界保健機関枠組条約の実施を適宜強化する。</a:t>
                      </a:r>
                      <a:endParaRPr lang="ja-JP" altLang="en-US" sz="1200" b="0" i="0" u="none" strike="noStrike">
                        <a:solidFill>
                          <a:srgbClr val="070B0C"/>
                        </a:solidFill>
                        <a:effectLst/>
                        <a:latin typeface="Roboto"/>
                      </a:endParaRPr>
                    </a:p>
                  </a:txBody>
                  <a:tcPr marL="11555" marR="642" marT="642" marB="0" anchor="ctr"/>
                </a:tc>
              </a:tr>
              <a:tr h="979975">
                <a:tc>
                  <a:txBody>
                    <a:bodyPr/>
                    <a:lstStyle/>
                    <a:p>
                      <a:pPr algn="l" fontAlgn="ctr"/>
                      <a:r>
                        <a:rPr lang="en-US" altLang="ja-JP" sz="1200" u="none" strike="noStrike">
                          <a:effectLst/>
                        </a:rPr>
                        <a:t>3.b</a:t>
                      </a:r>
                      <a:r>
                        <a:rPr lang="ja-JP" altLang="en-US" sz="1200" u="none" strike="noStrike">
                          <a:effectLst/>
                        </a:rPr>
                        <a:t>　主に開発途上国に影響を及ぼす感染性及び非感染性疾患のワクチン及び医薬品の研究開発を支援する。また、知的所有権の貿易関連の側面に関する協定（</a:t>
                      </a:r>
                      <a:r>
                        <a:rPr lang="en-US" altLang="ja-JP" sz="1200" u="none" strike="noStrike">
                          <a:effectLst/>
                        </a:rPr>
                        <a:t>TRIPS </a:t>
                      </a:r>
                      <a:r>
                        <a:rPr lang="ja-JP" altLang="en-US" sz="1200" u="none" strike="noStrike">
                          <a:effectLst/>
                        </a:rPr>
                        <a:t>協定） 及び公衆の健康に関するドーハ宣言に従い、安価な必須医薬品及びワクチンへのアク セスを提供する。同宣言は公衆衛生保護及び、特にすべての人々への医薬品のアクセス提供にかかわる「知的所有権の貿易関連の側面に関する協定（</a:t>
                      </a:r>
                      <a:r>
                        <a:rPr lang="en-US" altLang="ja-JP" sz="1200" u="none" strike="noStrike">
                          <a:effectLst/>
                        </a:rPr>
                        <a:t>TRIPS </a:t>
                      </a:r>
                      <a:r>
                        <a:rPr lang="ja-JP" altLang="en-US" sz="1200" u="none" strike="noStrike">
                          <a:effectLst/>
                        </a:rPr>
                        <a:t>協定）」の柔軟性に関する規定を最大限に行使する開発途上国の権利を確約したものである。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a:effectLst/>
                        </a:rPr>
                        <a:t>3.c</a:t>
                      </a:r>
                      <a:r>
                        <a:rPr lang="ja-JP" altLang="en-US" sz="1200" u="none" strike="noStrike">
                          <a:effectLst/>
                        </a:rPr>
                        <a:t>　開発途上国、特に後発開発途上国及び小島嶼開発途上国において保健財政及び保健人材の採用、能力開発・訓練及び定着を大幅に拡大させる。</a:t>
                      </a:r>
                      <a:endParaRPr lang="ja-JP" altLang="en-US" sz="1200" b="0" i="0" u="none" strike="noStrike">
                        <a:solidFill>
                          <a:srgbClr val="070B0C"/>
                        </a:solidFill>
                        <a:effectLst/>
                        <a:latin typeface="Roboto"/>
                      </a:endParaRPr>
                    </a:p>
                  </a:txBody>
                  <a:tcPr marL="11555" marR="642" marT="642" marB="0" anchor="ctr"/>
                </a:tc>
              </a:tr>
              <a:tr h="392403">
                <a:tc>
                  <a:txBody>
                    <a:bodyPr/>
                    <a:lstStyle/>
                    <a:p>
                      <a:pPr algn="l" fontAlgn="ctr"/>
                      <a:r>
                        <a:rPr lang="en-US" altLang="ja-JP" sz="1200" u="none" strike="noStrike" dirty="0">
                          <a:effectLst/>
                        </a:rPr>
                        <a:t>3.d</a:t>
                      </a:r>
                      <a:r>
                        <a:rPr lang="ja-JP" altLang="en-US" sz="1200" u="none" strike="noStrike" dirty="0">
                          <a:effectLst/>
                        </a:rPr>
                        <a:t>　すべての国々、特に開発途上国の国家・世界規模な健康危険因子の早期警告、危険因子緩和及び危険因子管理のための能力を強化する。</a:t>
                      </a:r>
                      <a:endParaRPr lang="ja-JP" altLang="en-US" sz="1200" b="0" i="0" u="none" strike="noStrike" dirty="0">
                        <a:solidFill>
                          <a:srgbClr val="070B0C"/>
                        </a:solidFill>
                        <a:effectLst/>
                        <a:latin typeface="Roboto"/>
                      </a:endParaRPr>
                    </a:p>
                  </a:txBody>
                  <a:tcPr marL="11555" marR="642" marT="642" marB="0" anchor="ctr"/>
                </a:tc>
              </a:tr>
            </a:tbl>
          </a:graphicData>
        </a:graphic>
      </p:graphicFrame>
    </p:spTree>
    <p:extLst>
      <p:ext uri="{BB962C8B-B14F-4D97-AF65-F5344CB8AC3E}">
        <p14:creationId xmlns:p14="http://schemas.microsoft.com/office/powerpoint/2010/main" val="1576869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sz="quarter" idx="13"/>
          </p:nvPr>
        </p:nvSpPr>
        <p:spPr>
          <a:xfrm>
            <a:off x="251520" y="620688"/>
            <a:ext cx="8496300" cy="432048"/>
          </a:xfrm>
        </p:spPr>
        <p:txBody>
          <a:bodyPr>
            <a:normAutofit/>
          </a:bodyPr>
          <a:lstStyle/>
          <a:p>
            <a:r>
              <a:rPr lang="ja-JP" altLang="en-US" sz="1800" dirty="0"/>
              <a:t>目標</a:t>
            </a:r>
            <a:r>
              <a:rPr lang="en-US" altLang="ja-JP" sz="1800" dirty="0"/>
              <a:t>3</a:t>
            </a:r>
            <a:r>
              <a:rPr lang="ja-JP" altLang="en-US" sz="1800" dirty="0"/>
              <a:t>：あらゆる年齢のすべての人々の健康的な</a:t>
            </a:r>
            <a:r>
              <a:rPr lang="ja-JP" altLang="en-US" sz="1800" dirty="0" smtClean="0"/>
              <a:t>生活を</a:t>
            </a:r>
            <a:r>
              <a:rPr lang="ja-JP" altLang="en-US" sz="1800" dirty="0"/>
              <a:t>確保し、福祉を推進する</a:t>
            </a:r>
            <a:endParaRPr lang="en-US" altLang="ja-JP" sz="1800" dirty="0">
              <a:solidFill>
                <a:schemeClr val="dk1"/>
              </a:solidFill>
              <a:sym typeface="Calibri"/>
            </a:endParaRPr>
          </a:p>
          <a:p>
            <a:endParaRPr kumimoji="1" lang="ja-JP" altLang="en-US" sz="1800" dirty="0"/>
          </a:p>
        </p:txBody>
      </p:sp>
      <p:pic>
        <p:nvPicPr>
          <p:cNvPr id="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1268760"/>
            <a:ext cx="1211309" cy="1192692"/>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3408915248"/>
              </p:ext>
            </p:extLst>
          </p:nvPr>
        </p:nvGraphicFramePr>
        <p:xfrm>
          <a:off x="1475656" y="1235631"/>
          <a:ext cx="7416824" cy="5433732"/>
        </p:xfrm>
        <a:graphic>
          <a:graphicData uri="http://schemas.openxmlformats.org/drawingml/2006/table">
            <a:tbl>
              <a:tblPr>
                <a:tableStyleId>{616DA210-FB5B-4158-B5E0-FEB733F419BA}</a:tableStyleId>
              </a:tblPr>
              <a:tblGrid>
                <a:gridCol w="7416824"/>
              </a:tblGrid>
              <a:tr h="357509">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75384">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75384">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206256">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979975">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r h="392403">
                <a:tc>
                  <a:txBody>
                    <a:bodyPr/>
                    <a:lstStyle/>
                    <a:p>
                      <a:pPr algn="l" fontAlgn="ctr"/>
                      <a:endParaRPr lang="ja-JP" altLang="en-US" sz="1200" b="0" i="0" u="none" strike="noStrike" dirty="0">
                        <a:solidFill>
                          <a:srgbClr val="070B0C"/>
                        </a:solidFill>
                        <a:effectLst/>
                        <a:latin typeface="Roboto"/>
                      </a:endParaRPr>
                    </a:p>
                  </a:txBody>
                  <a:tcPr marL="11555" marR="642" marT="642" marB="0" anchor="ctr"/>
                </a:tc>
              </a:tr>
            </a:tbl>
          </a:graphicData>
        </a:graphic>
      </p:graphicFrame>
      <p:pic>
        <p:nvPicPr>
          <p:cNvPr id="7" name="Picture 2" descr="C:\Users\Test\Desktop\1_business_card_png\front_side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753090"/>
            <a:ext cx="1098752" cy="84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18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1643</Words>
  <Application>Microsoft Office PowerPoint</Application>
  <PresentationFormat>画面に合わせる (4:3)</PresentationFormat>
  <Paragraphs>214</Paragraphs>
  <Slides>39</Slides>
  <Notes>0</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下諏訪ＳＤＧｓ企画書</vt:lpstr>
      <vt:lpstr>ＳＤＧｓとは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Test</dc:creator>
  <cp:lastModifiedBy>Test</cp:lastModifiedBy>
  <cp:revision>27</cp:revision>
  <dcterms:created xsi:type="dcterms:W3CDTF">2017-02-22T05:17:57Z</dcterms:created>
  <dcterms:modified xsi:type="dcterms:W3CDTF">2017-11-09T15:46:09Z</dcterms:modified>
</cp:coreProperties>
</file>